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6" r:id="rId9"/>
    <p:sldId id="313"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314" r:id="rId25"/>
    <p:sldId id="283" r:id="rId26"/>
    <p:sldId id="285" r:id="rId27"/>
    <p:sldId id="286" r:id="rId28"/>
    <p:sldId id="288" r:id="rId29"/>
    <p:sldId id="301" r:id="rId30"/>
    <p:sldId id="293" r:id="rId31"/>
    <p:sldId id="311" r:id="rId32"/>
    <p:sldId id="302" r:id="rId33"/>
    <p:sldId id="303" r:id="rId34"/>
    <p:sldId id="304" r:id="rId35"/>
    <p:sldId id="309" r:id="rId36"/>
    <p:sldId id="310" r:id="rId37"/>
    <p:sldId id="295" r:id="rId38"/>
    <p:sldId id="312" r:id="rId39"/>
    <p:sldId id="296" r:id="rId40"/>
    <p:sldId id="297" r:id="rId41"/>
    <p:sldId id="315" r:id="rId42"/>
    <p:sldId id="300" r:id="rId43"/>
  </p:sldIdLst>
  <p:sldSz cx="18288000" cy="10287000"/>
  <p:notesSz cx="6858000" cy="9144000"/>
  <p:embeddedFontLst>
    <p:embeddedFont>
      <p:font typeface="Arial Rounded MT Bold" panose="020F0704030504030204" pitchFamily="34" charset="0"/>
      <p:regular r:id="rId45"/>
    </p:embeddedFont>
    <p:embeddedFont>
      <p:font typeface="Avenir" panose="020B0604020202020204" charset="0"/>
      <p:regular r:id="rId46"/>
    </p:embeddedFont>
    <p:embeddedFont>
      <p:font typeface="Canva Sans Bold" panose="020B0604020202020204" charset="0"/>
      <p:regular r:id="rId47"/>
    </p:embeddedFont>
    <p:embeddedFont>
      <p:font typeface="Century" panose="02040604050505020304" pitchFamily="18" charset="0"/>
      <p:regular r:id="rId48"/>
    </p:embeddedFont>
    <p:embeddedFont>
      <p:font typeface="Comic Sans MS" panose="030F0702030302020204" pitchFamily="66" charset="0"/>
      <p:regular r:id="rId49"/>
      <p:bold r:id="rId50"/>
      <p:italic r:id="rId51"/>
      <p:boldItalic r:id="rId52"/>
    </p:embeddedFont>
    <p:embeddedFont>
      <p:font typeface="Gordita" panose="020B0604020202020204" charset="0"/>
      <p:regular r:id="rId53"/>
    </p:embeddedFont>
    <p:embeddedFont>
      <p:font typeface="Gordita Bold" panose="020B0604020202020204" charset="0"/>
      <p:regular r:id="rId54"/>
    </p:embeddedFont>
    <p:embeddedFont>
      <p:font typeface="Open Sans Bold" panose="020B0604020202020204" charset="0"/>
      <p:regular r:id="rId55"/>
    </p:embeddedFont>
    <p:embeddedFont>
      <p:font typeface="Poppins" panose="00000500000000000000" pitchFamily="2" charset="0"/>
      <p:regular r:id="rId56"/>
      <p:bold r:id="rId57"/>
      <p:italic r:id="rId58"/>
      <p:boldItalic r:id="rId59"/>
    </p:embeddedFont>
    <p:embeddedFont>
      <p:font typeface="Poppins Semi-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2F502-137D-4280-9FE8-674FA934AA19}" type="datetimeFigureOut">
              <a:rPr lang="en-US" smtClean="0"/>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9C703-73D2-49AE-A658-E6E3866DD703}" type="slidenum">
              <a:rPr lang="en-US" smtClean="0"/>
              <a:t>‹#›</a:t>
            </a:fld>
            <a:endParaRPr lang="en-US"/>
          </a:p>
        </p:txBody>
      </p:sp>
    </p:spTree>
    <p:extLst>
      <p:ext uri="{BB962C8B-B14F-4D97-AF65-F5344CB8AC3E}">
        <p14:creationId xmlns:p14="http://schemas.microsoft.com/office/powerpoint/2010/main" val="70936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9C703-73D2-49AE-A658-E6E3866DD703}" type="slidenum">
              <a:rPr lang="en-US" smtClean="0"/>
              <a:t>11</a:t>
            </a:fld>
            <a:endParaRPr lang="en-US"/>
          </a:p>
        </p:txBody>
      </p:sp>
    </p:spTree>
    <p:extLst>
      <p:ext uri="{BB962C8B-B14F-4D97-AF65-F5344CB8AC3E}">
        <p14:creationId xmlns:p14="http://schemas.microsoft.com/office/powerpoint/2010/main" val="590150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9C703-73D2-49AE-A658-E6E3866DD703}" type="slidenum">
              <a:rPr lang="en-US" smtClean="0"/>
              <a:t>19</a:t>
            </a:fld>
            <a:endParaRPr lang="en-US"/>
          </a:p>
        </p:txBody>
      </p:sp>
    </p:spTree>
    <p:extLst>
      <p:ext uri="{BB962C8B-B14F-4D97-AF65-F5344CB8AC3E}">
        <p14:creationId xmlns:p14="http://schemas.microsoft.com/office/powerpoint/2010/main" val="1895741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B9C703-73D2-49AE-A658-E6E3866DD703}" type="slidenum">
              <a:rPr lang="en-US" smtClean="0"/>
              <a:t>32</a:t>
            </a:fld>
            <a:endParaRPr lang="en-US"/>
          </a:p>
        </p:txBody>
      </p:sp>
    </p:spTree>
    <p:extLst>
      <p:ext uri="{BB962C8B-B14F-4D97-AF65-F5344CB8AC3E}">
        <p14:creationId xmlns:p14="http://schemas.microsoft.com/office/powerpoint/2010/main" val="1092454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9.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5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i.org/10.1371/journal.pone.0286791" TargetMode="External"/><Relationship Id="rId5" Type="http://schemas.openxmlformats.org/officeDocument/2006/relationships/hyperlink" Target="https://www.nature.com/articles/s41598-024-75438-6" TargetMode="Externa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7.png"/><Relationship Id="rId7"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9.svg"/><Relationship Id="rId10" Type="http://schemas.openxmlformats.org/officeDocument/2006/relationships/image" Target="../media/image71.svg"/><Relationship Id="rId4" Type="http://schemas.openxmlformats.org/officeDocument/2006/relationships/image" Target="../media/image68.png"/><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064" y="2129143"/>
            <a:ext cx="17245235" cy="1207703"/>
          </a:xfrm>
          <a:prstGeom prst="rect">
            <a:avLst/>
          </a:prstGeom>
        </p:spPr>
        <p:txBody>
          <a:bodyPr wrap="square" lIns="0" tIns="0" rIns="0" bIns="0" rtlCol="0" anchor="t">
            <a:spAutoFit/>
          </a:bodyPr>
          <a:lstStyle/>
          <a:p>
            <a:pPr algn="ctr">
              <a:lnSpc>
                <a:spcPts val="4865"/>
              </a:lnSpc>
            </a:pPr>
            <a:r>
              <a:rPr lang="en-US" sz="3500" b="1" dirty="0">
                <a:solidFill>
                  <a:srgbClr val="000000"/>
                </a:solidFill>
                <a:latin typeface="Comic Sans MS" panose="030F0702030302020204" pitchFamily="66" charset="0"/>
                <a:ea typeface="Gordita Bold"/>
                <a:cs typeface="Gordita Bold"/>
                <a:sym typeface="Gordita Bold"/>
              </a:rPr>
              <a:t>Identifying Influential Biomarkers of Colorectal Cancer using Bioinformatics and Machine Learning approaches with Explainable AI</a:t>
            </a:r>
          </a:p>
        </p:txBody>
      </p:sp>
      <p:sp>
        <p:nvSpPr>
          <p:cNvPr id="3" name="TextBox 3"/>
          <p:cNvSpPr txBox="1"/>
          <p:nvPr/>
        </p:nvSpPr>
        <p:spPr>
          <a:xfrm>
            <a:off x="1984750" y="5111615"/>
            <a:ext cx="6146801" cy="3039678"/>
          </a:xfrm>
          <a:prstGeom prst="rect">
            <a:avLst/>
          </a:prstGeom>
        </p:spPr>
        <p:txBody>
          <a:bodyPr lIns="0" tIns="0" rIns="0" bIns="0" rtlCol="0" anchor="t">
            <a:spAutoFit/>
          </a:bodyPr>
          <a:lstStyle/>
          <a:p>
            <a:pPr algn="l">
              <a:lnSpc>
                <a:spcPts val="3499"/>
              </a:lnSpc>
            </a:pPr>
            <a:r>
              <a:rPr lang="en-US" sz="2499" b="1" dirty="0">
                <a:solidFill>
                  <a:srgbClr val="000000"/>
                </a:solidFill>
                <a:latin typeface="Gordita Bold"/>
                <a:ea typeface="Gordita Bold"/>
                <a:cs typeface="Gordita Bold"/>
                <a:sym typeface="Gordita Bold"/>
              </a:rPr>
              <a:t>Presented by:</a:t>
            </a:r>
          </a:p>
          <a:p>
            <a:pPr algn="l">
              <a:lnSpc>
                <a:spcPts val="1120"/>
              </a:lnSpc>
            </a:pPr>
            <a:endParaRPr lang="en-US" sz="2499" b="1" dirty="0">
              <a:solidFill>
                <a:srgbClr val="000000"/>
              </a:solidFill>
              <a:latin typeface="Gordita Bold"/>
              <a:ea typeface="Gordita Bold"/>
              <a:cs typeface="Gordita Bold"/>
              <a:sym typeface="Gordita Bold"/>
            </a:endParaRPr>
          </a:p>
          <a:p>
            <a:pPr algn="l">
              <a:lnSpc>
                <a:spcPts val="3864"/>
              </a:lnSpc>
            </a:pPr>
            <a:r>
              <a:rPr lang="en-US" sz="2400" dirty="0">
                <a:solidFill>
                  <a:srgbClr val="000000"/>
                </a:solidFill>
                <a:latin typeface="Gordita"/>
                <a:ea typeface="Gordita"/>
                <a:cs typeface="Gordita"/>
                <a:sym typeface="Gordita"/>
              </a:rPr>
              <a:t>Farhana Akter Suci</a:t>
            </a:r>
          </a:p>
          <a:p>
            <a:pPr algn="l">
              <a:lnSpc>
                <a:spcPts val="3864"/>
              </a:lnSpc>
            </a:pPr>
            <a:r>
              <a:rPr lang="en-US" sz="2400" dirty="0">
                <a:solidFill>
                  <a:srgbClr val="000000"/>
                </a:solidFill>
                <a:latin typeface="Gordita"/>
                <a:ea typeface="Gordita"/>
                <a:cs typeface="Gordita"/>
                <a:sym typeface="Gordita"/>
              </a:rPr>
              <a:t>Rifah Sajida Deya</a:t>
            </a:r>
          </a:p>
          <a:p>
            <a:pPr algn="l">
              <a:lnSpc>
                <a:spcPts val="3864"/>
              </a:lnSpc>
            </a:pPr>
            <a:r>
              <a:rPr lang="en-US" sz="2400" dirty="0">
                <a:solidFill>
                  <a:srgbClr val="000000"/>
                </a:solidFill>
                <a:latin typeface="Gordita"/>
                <a:ea typeface="Gordita"/>
                <a:cs typeface="Gordita"/>
                <a:sym typeface="Gordita"/>
              </a:rPr>
              <a:t>Department of Computer Science and Engineering,</a:t>
            </a:r>
          </a:p>
          <a:p>
            <a:pPr algn="l">
              <a:lnSpc>
                <a:spcPts val="3864"/>
              </a:lnSpc>
            </a:pPr>
            <a:r>
              <a:rPr lang="en-US" sz="2400" dirty="0">
                <a:solidFill>
                  <a:srgbClr val="000000"/>
                </a:solidFill>
                <a:latin typeface="Gordita"/>
                <a:ea typeface="Gordita"/>
                <a:cs typeface="Gordita"/>
                <a:sym typeface="Gordita"/>
              </a:rPr>
              <a:t>Jagannath University, Dhaka</a:t>
            </a:r>
          </a:p>
        </p:txBody>
      </p:sp>
      <p:sp>
        <p:nvSpPr>
          <p:cNvPr id="4" name="Freeform 4"/>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5" name="Group 5"/>
          <p:cNvGrpSpPr/>
          <p:nvPr/>
        </p:nvGrpSpPr>
        <p:grpSpPr>
          <a:xfrm>
            <a:off x="16786460" y="120031"/>
            <a:ext cx="1426178" cy="142617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8" name="TextBox 8"/>
          <p:cNvSpPr txBox="1"/>
          <p:nvPr/>
        </p:nvSpPr>
        <p:spPr>
          <a:xfrm>
            <a:off x="10392961" y="5111615"/>
            <a:ext cx="5910289" cy="2856936"/>
          </a:xfrm>
          <a:prstGeom prst="rect">
            <a:avLst/>
          </a:prstGeom>
        </p:spPr>
        <p:txBody>
          <a:bodyPr lIns="0" tIns="0" rIns="0" bIns="0" rtlCol="0" anchor="t">
            <a:spAutoFit/>
          </a:bodyPr>
          <a:lstStyle/>
          <a:p>
            <a:pPr algn="l">
              <a:lnSpc>
                <a:spcPts val="3499"/>
              </a:lnSpc>
            </a:pPr>
            <a:r>
              <a:rPr lang="en-US" sz="2499" b="1" dirty="0">
                <a:solidFill>
                  <a:srgbClr val="000000"/>
                </a:solidFill>
                <a:latin typeface="Gordita Bold"/>
                <a:ea typeface="Gordita Bold"/>
                <a:cs typeface="Gordita Bold"/>
                <a:sym typeface="Gordita Bold"/>
              </a:rPr>
              <a:t>Supervised by:</a:t>
            </a:r>
          </a:p>
          <a:p>
            <a:pPr algn="l">
              <a:lnSpc>
                <a:spcPts val="1120"/>
              </a:lnSpc>
            </a:pPr>
            <a:endParaRPr lang="en-US" sz="2499" b="1" dirty="0">
              <a:solidFill>
                <a:srgbClr val="000000"/>
              </a:solidFill>
              <a:latin typeface="Gordita Bold"/>
              <a:ea typeface="Gordita Bold"/>
              <a:cs typeface="Gordita Bold"/>
              <a:sym typeface="Gordita Bold"/>
            </a:endParaRPr>
          </a:p>
          <a:p>
            <a:pPr algn="l">
              <a:lnSpc>
                <a:spcPts val="3576"/>
              </a:lnSpc>
            </a:pPr>
            <a:r>
              <a:rPr lang="en-US" sz="2400" dirty="0">
                <a:solidFill>
                  <a:srgbClr val="000000"/>
                </a:solidFill>
                <a:latin typeface="Gordita"/>
                <a:ea typeface="Gordita"/>
                <a:cs typeface="Gordita"/>
                <a:sym typeface="Gordita"/>
              </a:rPr>
              <a:t>Dr. Mohammed Nasir Uddin</a:t>
            </a:r>
          </a:p>
          <a:p>
            <a:pPr algn="l">
              <a:lnSpc>
                <a:spcPts val="3576"/>
              </a:lnSpc>
            </a:pPr>
            <a:r>
              <a:rPr lang="en-US" sz="2400" dirty="0">
                <a:solidFill>
                  <a:srgbClr val="000000"/>
                </a:solidFill>
                <a:latin typeface="Gordita"/>
                <a:ea typeface="Gordita"/>
                <a:cs typeface="Gordita"/>
                <a:sym typeface="Gordita"/>
              </a:rPr>
              <a:t>Professor,</a:t>
            </a:r>
          </a:p>
          <a:p>
            <a:pPr algn="l">
              <a:lnSpc>
                <a:spcPts val="3576"/>
              </a:lnSpc>
            </a:pPr>
            <a:r>
              <a:rPr lang="en-US" sz="2400" dirty="0">
                <a:solidFill>
                  <a:srgbClr val="000000"/>
                </a:solidFill>
                <a:latin typeface="Gordita"/>
                <a:ea typeface="Gordita"/>
                <a:cs typeface="Gordita"/>
                <a:sym typeface="Gordita"/>
              </a:rPr>
              <a:t>Department of Computer Science and Engineering,</a:t>
            </a:r>
          </a:p>
          <a:p>
            <a:pPr algn="l">
              <a:lnSpc>
                <a:spcPts val="3576"/>
              </a:lnSpc>
            </a:pPr>
            <a:r>
              <a:rPr lang="en-US" sz="2400" dirty="0">
                <a:solidFill>
                  <a:srgbClr val="000000"/>
                </a:solidFill>
                <a:latin typeface="Gordita"/>
                <a:ea typeface="Gordita"/>
                <a:cs typeface="Gordita"/>
                <a:sym typeface="Gordita"/>
              </a:rPr>
              <a:t>Jagannath University, Dhaka</a:t>
            </a:r>
          </a:p>
        </p:txBody>
      </p:sp>
      <p:sp>
        <p:nvSpPr>
          <p:cNvPr id="9" name="TextBox 9"/>
          <p:cNvSpPr txBox="1"/>
          <p:nvPr/>
        </p:nvSpPr>
        <p:spPr>
          <a:xfrm>
            <a:off x="6333820" y="1293479"/>
            <a:ext cx="5620360" cy="44831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Gordita"/>
                <a:ea typeface="Gordita"/>
                <a:cs typeface="Gordita"/>
                <a:sym typeface="Gordita"/>
              </a:rPr>
              <a:t>Presentation on:</a:t>
            </a:r>
          </a:p>
        </p:txBody>
      </p:sp>
      <p:sp>
        <p:nvSpPr>
          <p:cNvPr id="10" name="Freeform 10"/>
          <p:cNvSpPr/>
          <p:nvPr/>
        </p:nvSpPr>
        <p:spPr>
          <a:xfrm>
            <a:off x="-1580784" y="-749992"/>
            <a:ext cx="3736047" cy="3896790"/>
          </a:xfrm>
          <a:custGeom>
            <a:avLst/>
            <a:gdLst/>
            <a:ahLst/>
            <a:cxnLst/>
            <a:rect l="l" t="t" r="r" b="b"/>
            <a:pathLst>
              <a:path w="3736047" h="3896790">
                <a:moveTo>
                  <a:pt x="0" y="0"/>
                </a:moveTo>
                <a:lnTo>
                  <a:pt x="3736047" y="0"/>
                </a:lnTo>
                <a:lnTo>
                  <a:pt x="3736047" y="3896790"/>
                </a:lnTo>
                <a:lnTo>
                  <a:pt x="0" y="389679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11" name="TextBox 11"/>
          <p:cNvSpPr txBox="1"/>
          <p:nvPr/>
        </p:nvSpPr>
        <p:spPr>
          <a:xfrm>
            <a:off x="6333820" y="4197270"/>
            <a:ext cx="5620360" cy="426463"/>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Gordita"/>
                <a:ea typeface="Gordita"/>
                <a:cs typeface="Gordita"/>
                <a:sym typeface="Gordita"/>
              </a:rPr>
              <a:t>Defense</a:t>
            </a:r>
          </a:p>
        </p:txBody>
      </p:sp>
      <p:sp>
        <p:nvSpPr>
          <p:cNvPr id="12" name="TextBox 12"/>
          <p:cNvSpPr txBox="1"/>
          <p:nvPr/>
        </p:nvSpPr>
        <p:spPr>
          <a:xfrm>
            <a:off x="6093571" y="8422127"/>
            <a:ext cx="5620360" cy="426463"/>
          </a:xfrm>
          <a:prstGeom prst="rect">
            <a:avLst/>
          </a:prstGeom>
        </p:spPr>
        <p:txBody>
          <a:bodyPr lIns="0" tIns="0" rIns="0" bIns="0" rtlCol="0" anchor="t">
            <a:spAutoFit/>
          </a:bodyPr>
          <a:lstStyle/>
          <a:p>
            <a:pPr algn="ctr">
              <a:lnSpc>
                <a:spcPts val="3639"/>
              </a:lnSpc>
              <a:spcBef>
                <a:spcPct val="0"/>
              </a:spcBef>
            </a:pPr>
            <a:r>
              <a:rPr lang="en-US" sz="2599" dirty="0">
                <a:solidFill>
                  <a:srgbClr val="000000"/>
                </a:solidFill>
                <a:latin typeface="Gordita"/>
                <a:ea typeface="Gordita"/>
                <a:cs typeface="Gordita"/>
                <a:sym typeface="Gordita"/>
              </a:rPr>
              <a:t>19 August, 2025</a:t>
            </a:r>
          </a:p>
        </p:txBody>
      </p:sp>
      <p:sp>
        <p:nvSpPr>
          <p:cNvPr id="13" name="TextBox 7">
            <a:extLst>
              <a:ext uri="{FF2B5EF4-FFF2-40B4-BE49-F238E27FC236}">
                <a16:creationId xmlns:a16="http://schemas.microsoft.com/office/drawing/2014/main" id="{39B46990-14EA-B23D-069C-BEF1F30F4E5F}"/>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Freeform 6"/>
          <p:cNvSpPr/>
          <p:nvPr/>
        </p:nvSpPr>
        <p:spPr>
          <a:xfrm>
            <a:off x="10588056" y="2351486"/>
            <a:ext cx="7283192" cy="6195399"/>
          </a:xfrm>
          <a:custGeom>
            <a:avLst/>
            <a:gdLst/>
            <a:ahLst/>
            <a:cxnLst/>
            <a:rect l="l" t="t" r="r" b="b"/>
            <a:pathLst>
              <a:path w="7283192" h="6195399">
                <a:moveTo>
                  <a:pt x="0" y="0"/>
                </a:moveTo>
                <a:lnTo>
                  <a:pt x="7283191" y="0"/>
                </a:lnTo>
                <a:lnTo>
                  <a:pt x="7283191" y="6195399"/>
                </a:lnTo>
                <a:lnTo>
                  <a:pt x="0" y="6195399"/>
                </a:lnTo>
                <a:lnTo>
                  <a:pt x="0" y="0"/>
                </a:lnTo>
                <a:close/>
              </a:path>
            </a:pathLst>
          </a:custGeom>
          <a:blipFill>
            <a:blip r:embed="rId5"/>
            <a:stretch>
              <a:fillRect l="-13718" r="-13718"/>
            </a:stretch>
          </a:blipFill>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871671" y="2100701"/>
            <a:ext cx="8685525" cy="512934"/>
          </a:xfrm>
          <a:prstGeom prst="rect">
            <a:avLst/>
          </a:prstGeom>
        </p:spPr>
        <p:txBody>
          <a:bodyPr wrap="square" lIns="0" tIns="0" rIns="0" bIns="0" rtlCol="0" anchor="t">
            <a:spAutoFit/>
          </a:bodyPr>
          <a:lstStyle/>
          <a:p>
            <a:pPr algn="l">
              <a:lnSpc>
                <a:spcPts val="4278"/>
              </a:lnSpc>
              <a:spcBef>
                <a:spcPct val="0"/>
              </a:spcBef>
            </a:pPr>
            <a:r>
              <a:rPr lang="en-US" sz="3055" b="1" dirty="0">
                <a:solidFill>
                  <a:srgbClr val="000000"/>
                </a:solidFill>
                <a:latin typeface="Gordita Bold"/>
                <a:ea typeface="Gordita Bold"/>
                <a:cs typeface="Gordita Bold"/>
                <a:sym typeface="Gordita Bold"/>
              </a:rPr>
              <a:t>Gene Enrichment and Pathway Analysis </a:t>
            </a:r>
          </a:p>
        </p:txBody>
      </p:sp>
      <p:sp>
        <p:nvSpPr>
          <p:cNvPr id="10" name="TextBox 10"/>
          <p:cNvSpPr txBox="1"/>
          <p:nvPr/>
        </p:nvSpPr>
        <p:spPr>
          <a:xfrm>
            <a:off x="502785" y="3036526"/>
            <a:ext cx="6736910" cy="523621"/>
          </a:xfrm>
          <a:prstGeom prst="rect">
            <a:avLst/>
          </a:prstGeom>
        </p:spPr>
        <p:txBody>
          <a:bodyPr lIns="0" tIns="0" rIns="0" bIns="0" rtlCol="0" anchor="t">
            <a:spAutoFit/>
          </a:bodyPr>
          <a:lstStyle/>
          <a:p>
            <a:pPr marL="561339" lvl="1" indent="-280669" algn="just">
              <a:lnSpc>
                <a:spcPts val="4471"/>
              </a:lnSpc>
              <a:buFont typeface="Arial"/>
              <a:buChar char="•"/>
            </a:pPr>
            <a:r>
              <a:rPr lang="en-US" sz="2599" b="1" dirty="0">
                <a:solidFill>
                  <a:srgbClr val="000000"/>
                </a:solidFill>
                <a:latin typeface="Gordita Bold"/>
                <a:ea typeface="Gordita Bold"/>
                <a:cs typeface="Gordita Bold"/>
                <a:sym typeface="Gordita Bold"/>
              </a:rPr>
              <a:t>Gene Enrichment Analysis: </a:t>
            </a:r>
          </a:p>
        </p:txBody>
      </p:sp>
      <p:sp>
        <p:nvSpPr>
          <p:cNvPr id="11" name="TextBox 11"/>
          <p:cNvSpPr txBox="1"/>
          <p:nvPr/>
        </p:nvSpPr>
        <p:spPr>
          <a:xfrm>
            <a:off x="1083535" y="3845834"/>
            <a:ext cx="8261796" cy="3903441"/>
          </a:xfrm>
          <a:prstGeom prst="rect">
            <a:avLst/>
          </a:prstGeom>
        </p:spPr>
        <p:txBody>
          <a:bodyPr lIns="0" tIns="0" rIns="0" bIns="0" rtlCol="0" anchor="t">
            <a:spAutoFit/>
          </a:bodyPr>
          <a:lstStyle/>
          <a:p>
            <a:pPr algn="just">
              <a:lnSpc>
                <a:spcPct val="150000"/>
              </a:lnSpc>
            </a:pPr>
            <a:r>
              <a:rPr lang="en-US" sz="2300" dirty="0">
                <a:solidFill>
                  <a:srgbClr val="000000"/>
                </a:solidFill>
                <a:latin typeface="Gordita"/>
                <a:ea typeface="Gordita"/>
                <a:cs typeface="Gordita"/>
                <a:sym typeface="Gordita"/>
              </a:rPr>
              <a:t>Gene Ontology (GO) enrichment analysis was performed separately on the upregulated and downregulated DEGs to identify the most significantly overrepresented biological terms in three GO categories:</a:t>
            </a:r>
          </a:p>
          <a:p>
            <a:pPr algn="just">
              <a:lnSpc>
                <a:spcPts val="390"/>
              </a:lnSpc>
            </a:pPr>
            <a:endParaRPr lang="en-US" sz="2300" dirty="0">
              <a:solidFill>
                <a:srgbClr val="000000"/>
              </a:solidFill>
              <a:latin typeface="Gordita"/>
              <a:ea typeface="Gordita"/>
              <a:cs typeface="Gordita"/>
              <a:sym typeface="Gordita"/>
            </a:endParaRPr>
          </a:p>
          <a:p>
            <a:pPr marL="518160" lvl="1" indent="-259080" algn="just">
              <a:lnSpc>
                <a:spcPts val="4680"/>
              </a:lnSpc>
              <a:buFont typeface="Arial"/>
              <a:buChar char="•"/>
            </a:pPr>
            <a:r>
              <a:rPr lang="en-US" sz="2300" dirty="0">
                <a:solidFill>
                  <a:srgbClr val="000000"/>
                </a:solidFill>
                <a:latin typeface="Gordita"/>
                <a:ea typeface="Gordita"/>
                <a:cs typeface="Gordita"/>
                <a:sym typeface="Gordita"/>
              </a:rPr>
              <a:t>Biological Process (BP),</a:t>
            </a:r>
          </a:p>
          <a:p>
            <a:pPr marL="518160" lvl="1" indent="-259080" algn="just">
              <a:lnSpc>
                <a:spcPts val="4680"/>
              </a:lnSpc>
              <a:buFont typeface="Arial"/>
              <a:buChar char="•"/>
            </a:pPr>
            <a:r>
              <a:rPr lang="en-US" sz="2300" dirty="0">
                <a:solidFill>
                  <a:srgbClr val="000000"/>
                </a:solidFill>
                <a:latin typeface="Gordita"/>
                <a:ea typeface="Gordita"/>
                <a:cs typeface="Gordita"/>
                <a:sym typeface="Gordita"/>
              </a:rPr>
              <a:t>Molecular Function (MF), and</a:t>
            </a:r>
          </a:p>
          <a:p>
            <a:pPr marL="518160" lvl="1" indent="-259080" algn="just">
              <a:lnSpc>
                <a:spcPts val="4680"/>
              </a:lnSpc>
              <a:buFont typeface="Arial"/>
              <a:buChar char="•"/>
            </a:pPr>
            <a:r>
              <a:rPr lang="en-US" sz="2300" dirty="0">
                <a:solidFill>
                  <a:srgbClr val="000000"/>
                </a:solidFill>
                <a:latin typeface="Gordita"/>
                <a:ea typeface="Gordita"/>
                <a:cs typeface="Gordita"/>
                <a:sym typeface="Gordita"/>
              </a:rPr>
              <a:t>Cellular Component (CC).</a:t>
            </a:r>
          </a:p>
        </p:txBody>
      </p:sp>
      <p:sp>
        <p:nvSpPr>
          <p:cNvPr id="12" name="TextBox 7">
            <a:extLst>
              <a:ext uri="{FF2B5EF4-FFF2-40B4-BE49-F238E27FC236}">
                <a16:creationId xmlns:a16="http://schemas.microsoft.com/office/drawing/2014/main" id="{D0A84EE7-8753-5F58-5B61-EE62D7CB2666}"/>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11</a:t>
            </a:r>
          </a:p>
        </p:txBody>
      </p:sp>
      <p:pic>
        <p:nvPicPr>
          <p:cNvPr id="13" name="Picture 2">
            <a:extLst>
              <a:ext uri="{FF2B5EF4-FFF2-40B4-BE49-F238E27FC236}">
                <a16:creationId xmlns:a16="http://schemas.microsoft.com/office/drawing/2014/main" id="{D88D6DEC-46BE-12BA-D3CA-87B9B2EDCC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04130" y="2172594"/>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5"/>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137666" y="1722503"/>
            <a:ext cx="5242246" cy="523621"/>
          </a:xfrm>
          <a:prstGeom prst="rect">
            <a:avLst/>
          </a:prstGeom>
        </p:spPr>
        <p:txBody>
          <a:bodyPr lIns="0" tIns="0" rIns="0" bIns="0" rtlCol="0" anchor="t">
            <a:spAutoFit/>
          </a:bodyPr>
          <a:lstStyle/>
          <a:p>
            <a:pPr marL="561339" lvl="1" indent="-280669" algn="just">
              <a:lnSpc>
                <a:spcPts val="4471"/>
              </a:lnSpc>
              <a:buFont typeface="Arial"/>
              <a:buChar char="•"/>
            </a:pPr>
            <a:r>
              <a:rPr lang="en-US" sz="2599" b="1" dirty="0">
                <a:solidFill>
                  <a:srgbClr val="000000"/>
                </a:solidFill>
                <a:latin typeface="Gordita Bold"/>
                <a:ea typeface="Gordita Bold"/>
                <a:cs typeface="Gordita Bold"/>
                <a:sym typeface="Gordita Bold"/>
              </a:rPr>
              <a:t>GO in Upregulated Genes</a:t>
            </a:r>
          </a:p>
        </p:txBody>
      </p:sp>
      <p:sp>
        <p:nvSpPr>
          <p:cNvPr id="11" name="TextBox 11"/>
          <p:cNvSpPr txBox="1"/>
          <p:nvPr/>
        </p:nvSpPr>
        <p:spPr>
          <a:xfrm>
            <a:off x="4800600" y="8587274"/>
            <a:ext cx="9547027"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6.2: Top 10 GO biological process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2" name="TextBox 7">
            <a:extLst>
              <a:ext uri="{FF2B5EF4-FFF2-40B4-BE49-F238E27FC236}">
                <a16:creationId xmlns:a16="http://schemas.microsoft.com/office/drawing/2014/main" id="{1A3532B4-0469-4DEB-D293-0040F4034C7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12</a:t>
            </a:r>
          </a:p>
        </p:txBody>
      </p:sp>
      <p:pic>
        <p:nvPicPr>
          <p:cNvPr id="14" name="Picture 13">
            <a:extLst>
              <a:ext uri="{FF2B5EF4-FFF2-40B4-BE49-F238E27FC236}">
                <a16:creationId xmlns:a16="http://schemas.microsoft.com/office/drawing/2014/main" id="{394ABD8F-9887-9C8F-AD20-5DF285ADB34E}"/>
              </a:ext>
            </a:extLst>
          </p:cNvPr>
          <p:cNvPicPr>
            <a:picLocks noChangeAspect="1"/>
          </p:cNvPicPr>
          <p:nvPr/>
        </p:nvPicPr>
        <p:blipFill>
          <a:blip r:embed="rId6" cstate="print">
            <a:extLst>
              <a:ext uri="{28A0092B-C50C-407E-A947-70E740481C1C}">
                <a14:useLocalDpi xmlns:a14="http://schemas.microsoft.com/office/drawing/2010/main" val="0"/>
              </a:ext>
            </a:extLst>
          </a:blip>
          <a:srcRect t="6846"/>
          <a:stretch>
            <a:fillRect/>
          </a:stretch>
        </p:blipFill>
        <p:spPr>
          <a:xfrm>
            <a:off x="2873495" y="3695700"/>
            <a:ext cx="12541007" cy="4841288"/>
          </a:xfrm>
          <a:prstGeom prst="rect">
            <a:avLst/>
          </a:prstGeom>
        </p:spPr>
      </p:pic>
      <p:sp>
        <p:nvSpPr>
          <p:cNvPr id="15" name="TextBox 10">
            <a:extLst>
              <a:ext uri="{FF2B5EF4-FFF2-40B4-BE49-F238E27FC236}">
                <a16:creationId xmlns:a16="http://schemas.microsoft.com/office/drawing/2014/main" id="{C631697A-CE9C-CBDA-D0FE-2A9185CB7F2C}"/>
              </a:ext>
            </a:extLst>
          </p:cNvPr>
          <p:cNvSpPr txBox="1"/>
          <p:nvPr/>
        </p:nvSpPr>
        <p:spPr>
          <a:xfrm>
            <a:off x="329149" y="2246124"/>
            <a:ext cx="17145000" cy="1581267"/>
          </a:xfrm>
          <a:prstGeom prst="rect">
            <a:avLst/>
          </a:prstGeom>
        </p:spPr>
        <p:txBody>
          <a:bodyPr wrap="square" lIns="0" tIns="0" rIns="0" bIns="0" rtlCol="0" anchor="t">
            <a:spAutoFit/>
          </a:bodyPr>
          <a:lstStyle/>
          <a:p>
            <a:pPr marL="453392" lvl="1" indent="-226696" algn="just">
              <a:lnSpc>
                <a:spcPts val="4263"/>
              </a:lnSpc>
              <a:buFont typeface="Arial"/>
              <a:buChar char="•"/>
            </a:pPr>
            <a:r>
              <a:rPr lang="en-US" sz="2100" b="1" dirty="0">
                <a:solidFill>
                  <a:srgbClr val="000000"/>
                </a:solidFill>
                <a:latin typeface="Gordita Bold"/>
                <a:ea typeface="Gordita Bold"/>
                <a:cs typeface="Gordita Bold"/>
                <a:sym typeface="Gordita Bold"/>
              </a:rPr>
              <a:t>Biological Process (BP):</a:t>
            </a:r>
          </a:p>
          <a:p>
            <a:pPr algn="just">
              <a:lnSpc>
                <a:spcPts val="4263"/>
              </a:lnSpc>
            </a:pPr>
            <a:r>
              <a:rPr lang="en-US" sz="2100" dirty="0">
                <a:solidFill>
                  <a:srgbClr val="000000"/>
                </a:solidFill>
                <a:latin typeface="Gordita"/>
                <a:ea typeface="Gordita"/>
                <a:cs typeface="Gordita"/>
                <a:sym typeface="Gordita"/>
              </a:rPr>
              <a:t>	The terms we can see in the chart, indicate that the upregulated genes are strongly associated with active cell division and 	DNA 	synthesis processes.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p:cNvSpPr txBox="1"/>
          <p:nvPr/>
        </p:nvSpPr>
        <p:spPr>
          <a:xfrm>
            <a:off x="4648200" y="8609209"/>
            <a:ext cx="100584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6.3: Top 10 GO molecular function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FBF3670B-D2CA-F02D-9AE7-C778E0DDFEF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13</a:t>
            </a:r>
          </a:p>
        </p:txBody>
      </p:sp>
      <p:pic>
        <p:nvPicPr>
          <p:cNvPr id="13" name="Picture 12">
            <a:extLst>
              <a:ext uri="{FF2B5EF4-FFF2-40B4-BE49-F238E27FC236}">
                <a16:creationId xmlns:a16="http://schemas.microsoft.com/office/drawing/2014/main" id="{C5667D26-440E-8E3E-847F-AA9F3A58B980}"/>
              </a:ext>
            </a:extLst>
          </p:cNvPr>
          <p:cNvPicPr>
            <a:picLocks noChangeAspect="1"/>
          </p:cNvPicPr>
          <p:nvPr/>
        </p:nvPicPr>
        <p:blipFill>
          <a:blip r:embed="rId5" cstate="print">
            <a:extLst>
              <a:ext uri="{28A0092B-C50C-407E-A947-70E740481C1C}">
                <a14:useLocalDpi xmlns:a14="http://schemas.microsoft.com/office/drawing/2010/main" val="0"/>
              </a:ext>
            </a:extLst>
          </a:blip>
          <a:srcRect t="6017"/>
          <a:stretch>
            <a:fillRect/>
          </a:stretch>
        </p:blipFill>
        <p:spPr>
          <a:xfrm>
            <a:off x="2150333" y="3417860"/>
            <a:ext cx="13987332" cy="5120631"/>
          </a:xfrm>
          <a:prstGeom prst="rect">
            <a:avLst/>
          </a:prstGeom>
        </p:spPr>
      </p:pic>
      <p:sp>
        <p:nvSpPr>
          <p:cNvPr id="14" name="TextBox 9">
            <a:extLst>
              <a:ext uri="{FF2B5EF4-FFF2-40B4-BE49-F238E27FC236}">
                <a16:creationId xmlns:a16="http://schemas.microsoft.com/office/drawing/2014/main" id="{A3B07CD5-B62E-1987-05B8-A2CE569E44BE}"/>
              </a:ext>
            </a:extLst>
          </p:cNvPr>
          <p:cNvSpPr txBox="1"/>
          <p:nvPr/>
        </p:nvSpPr>
        <p:spPr>
          <a:xfrm>
            <a:off x="457164" y="1791471"/>
            <a:ext cx="16818621" cy="1581267"/>
          </a:xfrm>
          <a:prstGeom prst="rect">
            <a:avLst/>
          </a:prstGeom>
        </p:spPr>
        <p:txBody>
          <a:bodyPr lIns="0" tIns="0" rIns="0" bIns="0" rtlCol="0" anchor="t">
            <a:spAutoFit/>
          </a:bodyPr>
          <a:lstStyle/>
          <a:p>
            <a:pPr marL="453392" lvl="1" indent="-226696" algn="just">
              <a:lnSpc>
                <a:spcPts val="4263"/>
              </a:lnSpc>
              <a:buFont typeface="Arial"/>
              <a:buChar char="•"/>
            </a:pPr>
            <a:r>
              <a:rPr lang="en-US" sz="2100" b="1" dirty="0">
                <a:solidFill>
                  <a:srgbClr val="000000"/>
                </a:solidFill>
                <a:latin typeface="Gordita Bold"/>
                <a:ea typeface="Gordita Bold"/>
                <a:cs typeface="Gordita Bold"/>
                <a:sym typeface="Gordita Bold"/>
              </a:rPr>
              <a:t>Molecular Function (MF):</a:t>
            </a:r>
          </a:p>
          <a:p>
            <a:pPr algn="just">
              <a:lnSpc>
                <a:spcPts val="4263"/>
              </a:lnSpc>
            </a:pPr>
            <a:r>
              <a:rPr lang="en-US" sz="2100" dirty="0">
                <a:solidFill>
                  <a:srgbClr val="000000"/>
                </a:solidFill>
                <a:latin typeface="Gordita"/>
                <a:ea typeface="Gordita"/>
                <a:cs typeface="Gordita"/>
                <a:sym typeface="Gordita"/>
              </a:rPr>
              <a:t>	The terms we can see in the chart, these functions are typically involved in DNA replication and repair mechanisms, 	which align with the BP findings.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585079" y="1790600"/>
            <a:ext cx="17117839" cy="1532128"/>
          </a:xfrm>
          <a:prstGeom prst="rect">
            <a:avLst/>
          </a:prstGeom>
        </p:spPr>
        <p:txBody>
          <a:bodyPr wrap="square" lIns="0" tIns="0" rIns="0" bIns="0" rtlCol="0" anchor="t">
            <a:spAutoFit/>
          </a:bodyPr>
          <a:lstStyle/>
          <a:p>
            <a:pPr marL="474981" lvl="1" indent="-237491" algn="just">
              <a:lnSpc>
                <a:spcPts val="4466"/>
              </a:lnSpc>
              <a:buFont typeface="Arial"/>
              <a:buChar char="•"/>
            </a:pPr>
            <a:r>
              <a:rPr lang="en-US" sz="2200" b="1" dirty="0">
                <a:solidFill>
                  <a:srgbClr val="000000"/>
                </a:solidFill>
                <a:latin typeface="Gordita Bold"/>
                <a:ea typeface="Gordita Bold"/>
                <a:cs typeface="Gordita Bold"/>
                <a:sym typeface="Gordita Bold"/>
              </a:rPr>
              <a:t> Cellular Component (CC):</a:t>
            </a:r>
          </a:p>
          <a:p>
            <a:pPr algn="just">
              <a:lnSpc>
                <a:spcPts val="3956"/>
              </a:lnSpc>
            </a:pPr>
            <a:r>
              <a:rPr lang="en-US" sz="2100" dirty="0">
                <a:solidFill>
                  <a:srgbClr val="000000"/>
                </a:solidFill>
                <a:latin typeface="Gordita"/>
                <a:ea typeface="Gordita"/>
                <a:cs typeface="Gordita"/>
                <a:sym typeface="Gordita"/>
              </a:rPr>
              <a:t>	The terms we can see in the chart, indicates that that the upregulated genes are mostly localized within the nucleus and 	chromosomal structures.</a:t>
            </a:r>
          </a:p>
        </p:txBody>
      </p:sp>
      <p:sp>
        <p:nvSpPr>
          <p:cNvPr id="10" name="TextBox 10"/>
          <p:cNvSpPr txBox="1"/>
          <p:nvPr/>
        </p:nvSpPr>
        <p:spPr>
          <a:xfrm>
            <a:off x="4525119" y="8576007"/>
            <a:ext cx="99060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6.4: Top 10 GO cellular components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D81C35E1-5698-B694-0DD2-8525D9B0BA7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14</a:t>
            </a:r>
          </a:p>
        </p:txBody>
      </p:sp>
      <p:pic>
        <p:nvPicPr>
          <p:cNvPr id="13" name="Picture 12">
            <a:extLst>
              <a:ext uri="{FF2B5EF4-FFF2-40B4-BE49-F238E27FC236}">
                <a16:creationId xmlns:a16="http://schemas.microsoft.com/office/drawing/2014/main" id="{7CE441A8-C564-AC07-73E4-65F31555AE94}"/>
              </a:ext>
            </a:extLst>
          </p:cNvPr>
          <p:cNvPicPr>
            <a:picLocks noChangeAspect="1"/>
          </p:cNvPicPr>
          <p:nvPr/>
        </p:nvPicPr>
        <p:blipFill>
          <a:blip r:embed="rId5" cstate="print">
            <a:extLst>
              <a:ext uri="{28A0092B-C50C-407E-A947-70E740481C1C}">
                <a14:useLocalDpi xmlns:a14="http://schemas.microsoft.com/office/drawing/2010/main" val="0"/>
              </a:ext>
            </a:extLst>
          </a:blip>
          <a:srcRect t="6017"/>
          <a:stretch>
            <a:fillRect/>
          </a:stretch>
        </p:blipFill>
        <p:spPr>
          <a:xfrm>
            <a:off x="2689320" y="3368703"/>
            <a:ext cx="13577598" cy="521508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137666" y="1722503"/>
            <a:ext cx="7307243" cy="523621"/>
          </a:xfrm>
          <a:prstGeom prst="rect">
            <a:avLst/>
          </a:prstGeom>
        </p:spPr>
        <p:txBody>
          <a:bodyPr lIns="0" tIns="0" rIns="0" bIns="0" rtlCol="0" anchor="t">
            <a:spAutoFit/>
          </a:bodyPr>
          <a:lstStyle/>
          <a:p>
            <a:pPr marL="561339" lvl="1" indent="-280669" algn="just">
              <a:lnSpc>
                <a:spcPts val="4471"/>
              </a:lnSpc>
              <a:buFont typeface="Arial"/>
              <a:buChar char="•"/>
            </a:pPr>
            <a:r>
              <a:rPr lang="en-US" sz="2599" b="1">
                <a:solidFill>
                  <a:srgbClr val="000000"/>
                </a:solidFill>
                <a:latin typeface="Gordita Bold"/>
                <a:ea typeface="Gordita Bold"/>
                <a:cs typeface="Gordita Bold"/>
                <a:sym typeface="Gordita Bold"/>
              </a:rPr>
              <a:t>GO in Downregulated Genes</a:t>
            </a:r>
          </a:p>
        </p:txBody>
      </p:sp>
      <p:sp>
        <p:nvSpPr>
          <p:cNvPr id="10" name="TextBox 10"/>
          <p:cNvSpPr txBox="1"/>
          <p:nvPr/>
        </p:nvSpPr>
        <p:spPr>
          <a:xfrm>
            <a:off x="461400" y="2331349"/>
            <a:ext cx="17751238" cy="1029834"/>
          </a:xfrm>
          <a:prstGeom prst="rect">
            <a:avLst/>
          </a:prstGeom>
        </p:spPr>
        <p:txBody>
          <a:bodyPr lIns="0" tIns="0" rIns="0" bIns="0" rtlCol="0" anchor="t">
            <a:spAutoFit/>
          </a:bodyPr>
          <a:lstStyle/>
          <a:p>
            <a:pPr marL="453392" lvl="1" indent="-226696" algn="just">
              <a:lnSpc>
                <a:spcPts val="4263"/>
              </a:lnSpc>
              <a:buFont typeface="Arial"/>
              <a:buChar char="•"/>
            </a:pPr>
            <a:r>
              <a:rPr lang="en-US" sz="2100" b="1" dirty="0">
                <a:solidFill>
                  <a:srgbClr val="000000"/>
                </a:solidFill>
                <a:latin typeface="Gordita Bold"/>
                <a:ea typeface="Gordita Bold"/>
                <a:cs typeface="Gordita Bold"/>
                <a:sym typeface="Gordita Bold"/>
              </a:rPr>
              <a:t>Biological Process (BP):</a:t>
            </a:r>
          </a:p>
          <a:p>
            <a:pPr algn="just">
              <a:lnSpc>
                <a:spcPts val="4263"/>
              </a:lnSpc>
            </a:pPr>
            <a:r>
              <a:rPr lang="en-US" sz="2100" dirty="0">
                <a:solidFill>
                  <a:srgbClr val="000000"/>
                </a:solidFill>
                <a:latin typeface="Gordita"/>
                <a:ea typeface="Gordita"/>
                <a:cs typeface="Gordita"/>
                <a:sym typeface="Gordita"/>
              </a:rPr>
              <a:t>	The terms we can see in the chart, indicates potential suppression of differentiation and signaling pathways .</a:t>
            </a:r>
          </a:p>
        </p:txBody>
      </p:sp>
      <p:sp>
        <p:nvSpPr>
          <p:cNvPr id="11" name="TextBox 11"/>
          <p:cNvSpPr txBox="1"/>
          <p:nvPr/>
        </p:nvSpPr>
        <p:spPr>
          <a:xfrm>
            <a:off x="4256960" y="8565868"/>
            <a:ext cx="10439399"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6.5: Top 10 GO biological process terms for 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2" name="TextBox 7">
            <a:extLst>
              <a:ext uri="{FF2B5EF4-FFF2-40B4-BE49-F238E27FC236}">
                <a16:creationId xmlns:a16="http://schemas.microsoft.com/office/drawing/2014/main" id="{32106ACA-1947-EF1B-C716-35D3245F88B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15</a:t>
            </a:r>
          </a:p>
        </p:txBody>
      </p:sp>
      <p:pic>
        <p:nvPicPr>
          <p:cNvPr id="14" name="Picture 13">
            <a:extLst>
              <a:ext uri="{FF2B5EF4-FFF2-40B4-BE49-F238E27FC236}">
                <a16:creationId xmlns:a16="http://schemas.microsoft.com/office/drawing/2014/main" id="{65D8F054-8E76-2374-61C0-F97EDCACD108}"/>
              </a:ext>
            </a:extLst>
          </p:cNvPr>
          <p:cNvPicPr>
            <a:picLocks noChangeAspect="1"/>
          </p:cNvPicPr>
          <p:nvPr/>
        </p:nvPicPr>
        <p:blipFill>
          <a:blip r:embed="rId5" cstate="print">
            <a:extLst>
              <a:ext uri="{28A0092B-C50C-407E-A947-70E740481C1C}">
                <a14:useLocalDpi xmlns:a14="http://schemas.microsoft.com/office/drawing/2010/main" val="0"/>
              </a:ext>
            </a:extLst>
          </a:blip>
          <a:srcRect t="6017"/>
          <a:stretch>
            <a:fillRect/>
          </a:stretch>
        </p:blipFill>
        <p:spPr>
          <a:xfrm>
            <a:off x="2246036" y="3463425"/>
            <a:ext cx="14461248" cy="51652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p:cNvSpPr txBox="1"/>
          <p:nvPr/>
        </p:nvSpPr>
        <p:spPr>
          <a:xfrm>
            <a:off x="4182857" y="8569687"/>
            <a:ext cx="107442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6.6: Top 10 GO molecular function terms for </a:t>
            </a:r>
            <a:r>
              <a:rPr lang="en-US" sz="2200" b="1" dirty="0">
                <a:solidFill>
                  <a:srgbClr val="000000"/>
                </a:solidFill>
                <a:latin typeface="Century" panose="02040604050505020304" pitchFamily="18" charset="0"/>
                <a:ea typeface="Gordita"/>
                <a:cs typeface="Gordita Bold"/>
                <a:sym typeface="Gordita Bold"/>
              </a:rPr>
              <a:t>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C6BC23FD-9013-B472-5FD3-EB70D3716AF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16</a:t>
            </a:r>
          </a:p>
        </p:txBody>
      </p:sp>
      <p:pic>
        <p:nvPicPr>
          <p:cNvPr id="13" name="Picture 12">
            <a:extLst>
              <a:ext uri="{FF2B5EF4-FFF2-40B4-BE49-F238E27FC236}">
                <a16:creationId xmlns:a16="http://schemas.microsoft.com/office/drawing/2014/main" id="{C280A6EF-5BA9-D08E-B0AE-C3C507699239}"/>
              </a:ext>
            </a:extLst>
          </p:cNvPr>
          <p:cNvPicPr>
            <a:picLocks noChangeAspect="1"/>
          </p:cNvPicPr>
          <p:nvPr/>
        </p:nvPicPr>
        <p:blipFill>
          <a:blip r:embed="rId5" cstate="print">
            <a:extLst>
              <a:ext uri="{28A0092B-C50C-407E-A947-70E740481C1C}">
                <a14:useLocalDpi xmlns:a14="http://schemas.microsoft.com/office/drawing/2010/main" val="0"/>
              </a:ext>
            </a:extLst>
          </a:blip>
          <a:srcRect t="6017"/>
          <a:stretch>
            <a:fillRect/>
          </a:stretch>
        </p:blipFill>
        <p:spPr>
          <a:xfrm>
            <a:off x="2060590" y="3265785"/>
            <a:ext cx="14166817" cy="5172161"/>
          </a:xfrm>
          <a:prstGeom prst="rect">
            <a:avLst/>
          </a:prstGeom>
        </p:spPr>
      </p:pic>
      <p:sp>
        <p:nvSpPr>
          <p:cNvPr id="14" name="TextBox 9"/>
          <p:cNvSpPr txBox="1"/>
          <p:nvPr/>
        </p:nvSpPr>
        <p:spPr>
          <a:xfrm>
            <a:off x="685800" y="1782025"/>
            <a:ext cx="16419336" cy="1581267"/>
          </a:xfrm>
          <a:prstGeom prst="rect">
            <a:avLst/>
          </a:prstGeom>
        </p:spPr>
        <p:txBody>
          <a:bodyPr wrap="square" lIns="0" tIns="0" rIns="0" bIns="0" rtlCol="0" anchor="t">
            <a:spAutoFit/>
          </a:bodyPr>
          <a:lstStyle/>
          <a:p>
            <a:pPr marL="453392" lvl="1" indent="-226696" algn="just">
              <a:lnSpc>
                <a:spcPts val="4263"/>
              </a:lnSpc>
              <a:buFont typeface="Arial"/>
              <a:buChar char="•"/>
            </a:pPr>
            <a:r>
              <a:rPr lang="en-US" sz="2100" b="1" dirty="0">
                <a:solidFill>
                  <a:srgbClr val="000000"/>
                </a:solidFill>
                <a:latin typeface="Gordita Bold"/>
                <a:ea typeface="Gordita Bold"/>
                <a:cs typeface="Gordita Bold"/>
                <a:sym typeface="Gordita Bold"/>
              </a:rPr>
              <a:t>Molecular Function (MF):</a:t>
            </a:r>
          </a:p>
          <a:p>
            <a:pPr algn="just">
              <a:lnSpc>
                <a:spcPts val="4263"/>
              </a:lnSpc>
            </a:pPr>
            <a:r>
              <a:rPr lang="en-US" sz="2100" dirty="0">
                <a:solidFill>
                  <a:srgbClr val="000000"/>
                </a:solidFill>
                <a:latin typeface="Gordita"/>
                <a:ea typeface="Gordita"/>
                <a:cs typeface="Gordita"/>
                <a:sym typeface="Gordita"/>
              </a:rPr>
              <a:t>	The terms we can see in the chart, these functions points to reduced receptor-mediated signaling and cell-matrix 	interactions.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p:cNvSpPr txBox="1"/>
          <p:nvPr/>
        </p:nvSpPr>
        <p:spPr>
          <a:xfrm>
            <a:off x="4301542" y="8544808"/>
            <a:ext cx="9684913"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6.7: Top 10 GO cellular components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0BB13B25-A550-08A0-6C4E-1E8B5B54FCE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17</a:t>
            </a:r>
          </a:p>
        </p:txBody>
      </p:sp>
      <p:pic>
        <p:nvPicPr>
          <p:cNvPr id="13" name="Picture 12">
            <a:extLst>
              <a:ext uri="{FF2B5EF4-FFF2-40B4-BE49-F238E27FC236}">
                <a16:creationId xmlns:a16="http://schemas.microsoft.com/office/drawing/2014/main" id="{23028838-9E3E-C6A0-6FDF-E0D80FC3D07A}"/>
              </a:ext>
            </a:extLst>
          </p:cNvPr>
          <p:cNvPicPr>
            <a:picLocks noChangeAspect="1"/>
          </p:cNvPicPr>
          <p:nvPr/>
        </p:nvPicPr>
        <p:blipFill>
          <a:blip r:embed="rId5" cstate="print">
            <a:extLst>
              <a:ext uri="{28A0092B-C50C-407E-A947-70E740481C1C}">
                <a14:useLocalDpi xmlns:a14="http://schemas.microsoft.com/office/drawing/2010/main" val="0"/>
              </a:ext>
            </a:extLst>
          </a:blip>
          <a:srcRect t="6017"/>
          <a:stretch>
            <a:fillRect/>
          </a:stretch>
        </p:blipFill>
        <p:spPr>
          <a:xfrm>
            <a:off x="1447800" y="3266389"/>
            <a:ext cx="14351519" cy="5298987"/>
          </a:xfrm>
          <a:prstGeom prst="rect">
            <a:avLst/>
          </a:prstGeom>
        </p:spPr>
      </p:pic>
      <p:sp>
        <p:nvSpPr>
          <p:cNvPr id="14" name="TextBox 9"/>
          <p:cNvSpPr txBox="1"/>
          <p:nvPr/>
        </p:nvSpPr>
        <p:spPr>
          <a:xfrm>
            <a:off x="705807" y="1715826"/>
            <a:ext cx="16557278" cy="1532128"/>
          </a:xfrm>
          <a:prstGeom prst="rect">
            <a:avLst/>
          </a:prstGeom>
        </p:spPr>
        <p:txBody>
          <a:bodyPr lIns="0" tIns="0" rIns="0" bIns="0" rtlCol="0" anchor="t">
            <a:spAutoFit/>
          </a:bodyPr>
          <a:lstStyle/>
          <a:p>
            <a:pPr marL="474981" lvl="1" indent="-237491" algn="just">
              <a:lnSpc>
                <a:spcPts val="4466"/>
              </a:lnSpc>
              <a:buFont typeface="Arial"/>
              <a:buChar char="•"/>
            </a:pPr>
            <a:r>
              <a:rPr lang="en-US" sz="2200" b="1" dirty="0">
                <a:solidFill>
                  <a:srgbClr val="000000"/>
                </a:solidFill>
                <a:latin typeface="Gordita Bold"/>
                <a:ea typeface="Gordita Bold"/>
                <a:cs typeface="Gordita Bold"/>
                <a:sym typeface="Gordita Bold"/>
              </a:rPr>
              <a:t> Cellular Component (CC):</a:t>
            </a:r>
          </a:p>
          <a:p>
            <a:pPr algn="just">
              <a:lnSpc>
                <a:spcPts val="3956"/>
              </a:lnSpc>
            </a:pPr>
            <a:r>
              <a:rPr lang="en-US" sz="2300" dirty="0">
                <a:solidFill>
                  <a:srgbClr val="000000"/>
                </a:solidFill>
                <a:latin typeface="Gordita"/>
                <a:ea typeface="Gordita"/>
                <a:cs typeface="Gordita"/>
                <a:sym typeface="Gordita"/>
              </a:rPr>
              <a:t>	The terms we can see in the chart, indicates a possible downregulation of extracellular signaling structures 	and cytoskeletal components.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1524000" y="3704536"/>
            <a:ext cx="8715629" cy="3493072"/>
          </a:xfrm>
          <a:prstGeom prst="rect">
            <a:avLst/>
          </a:prstGeom>
        </p:spPr>
        <p:txBody>
          <a:bodyPr lIns="0" tIns="0" rIns="0" bIns="0" rtlCol="0" anchor="t">
            <a:spAutoFit/>
          </a:bodyPr>
          <a:lstStyle/>
          <a:p>
            <a:pPr algn="just">
              <a:lnSpc>
                <a:spcPct val="150000"/>
              </a:lnSpc>
            </a:pPr>
            <a:r>
              <a:rPr lang="en-US" sz="2300" dirty="0">
                <a:solidFill>
                  <a:srgbClr val="000000"/>
                </a:solidFill>
                <a:latin typeface="Gordita"/>
                <a:ea typeface="Gordita"/>
                <a:cs typeface="Gordita"/>
                <a:sym typeface="Gordita"/>
              </a:rPr>
              <a:t>Gene pathway analysis was performed separately on the upregulated and downregulated DEGs to identify the most significantly overrepresented biological terms in two categories:</a:t>
            </a:r>
          </a:p>
          <a:p>
            <a:pPr algn="just">
              <a:lnSpc>
                <a:spcPct val="150000"/>
              </a:lnSpc>
            </a:pPr>
            <a:endParaRPr lang="en-US" sz="1100" dirty="0">
              <a:solidFill>
                <a:srgbClr val="000000"/>
              </a:solidFill>
              <a:latin typeface="Gordita"/>
              <a:ea typeface="Gordita"/>
              <a:cs typeface="Gordita"/>
              <a:sym typeface="Gordita"/>
            </a:endParaRPr>
          </a:p>
          <a:p>
            <a:pPr marL="518160" lvl="1" indent="-259080" algn="just">
              <a:lnSpc>
                <a:spcPct val="150000"/>
              </a:lnSpc>
              <a:buFont typeface="Arial"/>
              <a:buChar char="•"/>
            </a:pPr>
            <a:r>
              <a:rPr lang="en-US" sz="2300" dirty="0">
                <a:solidFill>
                  <a:srgbClr val="000000"/>
                </a:solidFill>
                <a:latin typeface="Gordita"/>
                <a:ea typeface="Gordita"/>
                <a:cs typeface="Gordita"/>
                <a:sym typeface="Gordita"/>
              </a:rPr>
              <a:t>Kyoto Encyclopedia of Genes and Genomes (KEGG),</a:t>
            </a:r>
          </a:p>
          <a:p>
            <a:pPr marL="518160" lvl="1" indent="-259080" algn="just">
              <a:lnSpc>
                <a:spcPct val="150000"/>
              </a:lnSpc>
              <a:buFont typeface="Arial"/>
              <a:buChar char="•"/>
            </a:pPr>
            <a:r>
              <a:rPr lang="en-US" sz="2300" dirty="0" err="1">
                <a:solidFill>
                  <a:srgbClr val="000000"/>
                </a:solidFill>
                <a:latin typeface="Gordita"/>
                <a:ea typeface="Gordita"/>
                <a:cs typeface="Gordita"/>
                <a:sym typeface="Gordita"/>
              </a:rPr>
              <a:t>Reactome</a:t>
            </a:r>
            <a:r>
              <a:rPr lang="en-US" sz="2300" dirty="0">
                <a:solidFill>
                  <a:srgbClr val="000000"/>
                </a:solidFill>
                <a:latin typeface="Gordita"/>
                <a:ea typeface="Gordita"/>
                <a:cs typeface="Gordita"/>
                <a:sym typeface="Gordita"/>
              </a:rPr>
              <a:t> Pathway Database (REAC)</a:t>
            </a:r>
          </a:p>
        </p:txBody>
      </p:sp>
      <p:sp>
        <p:nvSpPr>
          <p:cNvPr id="7" name="Freeform 7"/>
          <p:cNvSpPr/>
          <p:nvPr/>
        </p:nvSpPr>
        <p:spPr>
          <a:xfrm>
            <a:off x="11812930" y="2015947"/>
            <a:ext cx="5513995" cy="6683631"/>
          </a:xfrm>
          <a:custGeom>
            <a:avLst/>
            <a:gdLst/>
            <a:ahLst/>
            <a:cxnLst/>
            <a:rect l="l" t="t" r="r" b="b"/>
            <a:pathLst>
              <a:path w="5513995" h="6683631">
                <a:moveTo>
                  <a:pt x="0" y="0"/>
                </a:moveTo>
                <a:lnTo>
                  <a:pt x="5513995" y="0"/>
                </a:lnTo>
                <a:lnTo>
                  <a:pt x="5513995" y="6683630"/>
                </a:lnTo>
                <a:lnTo>
                  <a:pt x="0" y="66836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p:cNvSpPr txBox="1"/>
          <p:nvPr/>
        </p:nvSpPr>
        <p:spPr>
          <a:xfrm>
            <a:off x="1220134" y="2463392"/>
            <a:ext cx="6966114" cy="602649"/>
          </a:xfrm>
          <a:prstGeom prst="rect">
            <a:avLst/>
          </a:prstGeom>
        </p:spPr>
        <p:txBody>
          <a:bodyPr lIns="0" tIns="0" rIns="0" bIns="0" rtlCol="0" anchor="t">
            <a:spAutoFit/>
          </a:bodyPr>
          <a:lstStyle/>
          <a:p>
            <a:pPr marL="322756" lvl="1" algn="just">
              <a:lnSpc>
                <a:spcPts val="5142"/>
              </a:lnSpc>
            </a:pPr>
            <a:r>
              <a:rPr lang="en-US" sz="2989" b="1" dirty="0">
                <a:solidFill>
                  <a:srgbClr val="000000"/>
                </a:solidFill>
                <a:latin typeface="Gordita Bold"/>
                <a:ea typeface="Gordita Bold"/>
                <a:cs typeface="Gordita Bold"/>
                <a:sym typeface="Gordita Bold"/>
              </a:rPr>
              <a:t>Gene Pathway Analysis: </a:t>
            </a:r>
          </a:p>
        </p:txBody>
      </p:sp>
      <p:sp>
        <p:nvSpPr>
          <p:cNvPr id="11" name="TextBox 7">
            <a:extLst>
              <a:ext uri="{FF2B5EF4-FFF2-40B4-BE49-F238E27FC236}">
                <a16:creationId xmlns:a16="http://schemas.microsoft.com/office/drawing/2014/main" id="{01C1EBE0-CFB3-4F28-BB30-1D6351E8880F}"/>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18</a:t>
            </a:r>
          </a:p>
        </p:txBody>
      </p:sp>
      <p:pic>
        <p:nvPicPr>
          <p:cNvPr id="12" name="Picture 2">
            <a:extLst>
              <a:ext uri="{FF2B5EF4-FFF2-40B4-BE49-F238E27FC236}">
                <a16:creationId xmlns:a16="http://schemas.microsoft.com/office/drawing/2014/main" id="{496ACF5C-4D76-6015-1CA2-91DDB56BBE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V="1">
            <a:off x="694375" y="2558042"/>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470272" y="1768635"/>
            <a:ext cx="17029277" cy="1532128"/>
          </a:xfrm>
          <a:prstGeom prst="rect">
            <a:avLst/>
          </a:prstGeom>
        </p:spPr>
        <p:txBody>
          <a:bodyPr lIns="0" tIns="0" rIns="0" bIns="0" rtlCol="0" anchor="t">
            <a:spAutoFit/>
          </a:bodyPr>
          <a:lstStyle/>
          <a:p>
            <a:pPr marL="474981" lvl="1" indent="-237491" algn="just">
              <a:lnSpc>
                <a:spcPts val="4466"/>
              </a:lnSpc>
              <a:buFont typeface="Arial"/>
              <a:buChar char="•"/>
            </a:pPr>
            <a:r>
              <a:rPr lang="en-US" sz="2200" b="1" dirty="0">
                <a:solidFill>
                  <a:srgbClr val="000000"/>
                </a:solidFill>
                <a:latin typeface="Gordita Bold"/>
                <a:ea typeface="Gordita Bold"/>
                <a:cs typeface="Gordita Bold"/>
                <a:sym typeface="Gordita Bold"/>
              </a:rPr>
              <a:t> KEGG in Upregulated Genes:</a:t>
            </a:r>
          </a:p>
          <a:p>
            <a:pPr algn="just">
              <a:lnSpc>
                <a:spcPts val="3956"/>
              </a:lnSpc>
            </a:pPr>
            <a:r>
              <a:rPr lang="en-US" sz="2300" dirty="0">
                <a:solidFill>
                  <a:srgbClr val="000000"/>
                </a:solidFill>
                <a:latin typeface="Gordita"/>
                <a:ea typeface="Gordita"/>
                <a:cs typeface="Gordita"/>
                <a:sym typeface="Gordita"/>
              </a:rPr>
              <a:t>	Here the terms show, enrichment was observed in immune-related pathways such as IL-17 signaling and 	rheumatoid arthritis, suggesting a possible link to inflammatory responses.</a:t>
            </a:r>
          </a:p>
        </p:txBody>
      </p:sp>
      <p:sp>
        <p:nvSpPr>
          <p:cNvPr id="10" name="TextBox 10"/>
          <p:cNvSpPr txBox="1"/>
          <p:nvPr/>
        </p:nvSpPr>
        <p:spPr>
          <a:xfrm>
            <a:off x="5715000" y="8594682"/>
            <a:ext cx="7261741"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6.8: Top KEGG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577039F4-4C89-19F4-6B19-8DFA75FCBF4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19</a:t>
            </a:r>
          </a:p>
        </p:txBody>
      </p:sp>
      <p:pic>
        <p:nvPicPr>
          <p:cNvPr id="13" name="Picture 12">
            <a:extLst>
              <a:ext uri="{FF2B5EF4-FFF2-40B4-BE49-F238E27FC236}">
                <a16:creationId xmlns:a16="http://schemas.microsoft.com/office/drawing/2014/main" id="{15A8D611-6935-A504-2F15-6046980DBBA7}"/>
              </a:ext>
            </a:extLst>
          </p:cNvPr>
          <p:cNvPicPr>
            <a:picLocks noChangeAspect="1"/>
          </p:cNvPicPr>
          <p:nvPr/>
        </p:nvPicPr>
        <p:blipFill>
          <a:blip r:embed="rId5" cstate="print">
            <a:extLst>
              <a:ext uri="{28A0092B-C50C-407E-A947-70E740481C1C}">
                <a14:useLocalDpi xmlns:a14="http://schemas.microsoft.com/office/drawing/2010/main" val="0"/>
              </a:ext>
            </a:extLst>
          </a:blip>
          <a:srcRect t="6567"/>
          <a:stretch>
            <a:fillRect/>
          </a:stretch>
        </p:blipFill>
        <p:spPr>
          <a:xfrm>
            <a:off x="2216824" y="3535104"/>
            <a:ext cx="13854349" cy="50106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5"/>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629360" y="1843523"/>
            <a:ext cx="17029277" cy="1532128"/>
          </a:xfrm>
          <a:prstGeom prst="rect">
            <a:avLst/>
          </a:prstGeom>
        </p:spPr>
        <p:txBody>
          <a:bodyPr lIns="0" tIns="0" rIns="0" bIns="0" rtlCol="0" anchor="t">
            <a:spAutoFit/>
          </a:bodyPr>
          <a:lstStyle/>
          <a:p>
            <a:pPr marL="474981" lvl="1" indent="-237491" algn="just">
              <a:lnSpc>
                <a:spcPts val="4466"/>
              </a:lnSpc>
              <a:buFont typeface="Arial"/>
              <a:buChar char="•"/>
            </a:pPr>
            <a:r>
              <a:rPr lang="en-US" sz="2200" b="1" dirty="0">
                <a:solidFill>
                  <a:srgbClr val="000000"/>
                </a:solidFill>
                <a:latin typeface="Gordita Bold"/>
                <a:ea typeface="Gordita Bold"/>
                <a:cs typeface="Gordita Bold"/>
                <a:sym typeface="Gordita Bold"/>
              </a:rPr>
              <a:t>REAC in Upregulated Genes:</a:t>
            </a:r>
          </a:p>
          <a:p>
            <a:pPr algn="just">
              <a:lnSpc>
                <a:spcPts val="3956"/>
              </a:lnSpc>
            </a:pPr>
            <a:r>
              <a:rPr lang="en-US" sz="2300" dirty="0">
                <a:solidFill>
                  <a:srgbClr val="000000"/>
                </a:solidFill>
                <a:latin typeface="Gordita"/>
                <a:ea typeface="Gordita"/>
                <a:cs typeface="Gordita"/>
                <a:sym typeface="Gordita"/>
              </a:rPr>
              <a:t>	The most enriched REAC terms included Cell Cycle, Mitotic, G1/S Transition, and DNA strand elongation, 	further reinforcing the involvement of upregulated genes in cell division and DNA processing mechanisms.</a:t>
            </a:r>
          </a:p>
        </p:txBody>
      </p:sp>
      <p:sp>
        <p:nvSpPr>
          <p:cNvPr id="10" name="TextBox 10"/>
          <p:cNvSpPr txBox="1"/>
          <p:nvPr/>
        </p:nvSpPr>
        <p:spPr>
          <a:xfrm>
            <a:off x="6248400" y="8480713"/>
            <a:ext cx="7352113"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6.9: Top REAC terms for </a:t>
            </a:r>
            <a:r>
              <a:rPr lang="en-US" sz="2200" b="1" dirty="0">
                <a:solidFill>
                  <a:srgbClr val="000000"/>
                </a:solidFill>
                <a:latin typeface="Century" panose="02040604050505020304" pitchFamily="18" charset="0"/>
                <a:ea typeface="Gordita"/>
                <a:cs typeface="Gordita Bold"/>
                <a:sym typeface="Gordita Bold"/>
              </a:rPr>
              <a:t>u</a:t>
            </a:r>
            <a:r>
              <a:rPr lang="en-US" sz="2200" b="1" dirty="0">
                <a:solidFill>
                  <a:srgbClr val="000000"/>
                </a:solidFill>
                <a:latin typeface="Century" panose="02040604050505020304" pitchFamily="18" charset="0"/>
                <a:ea typeface="Gordita Bold"/>
                <a:cs typeface="Gordita Bold"/>
                <a:sym typeface="Gordita Bold"/>
              </a:rPr>
              <a:t>pregulated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DA76FB3C-89ED-7B07-A6EA-3DB9D6E1134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20</a:t>
            </a:r>
          </a:p>
        </p:txBody>
      </p:sp>
      <p:pic>
        <p:nvPicPr>
          <p:cNvPr id="13" name="Picture 12">
            <a:extLst>
              <a:ext uri="{FF2B5EF4-FFF2-40B4-BE49-F238E27FC236}">
                <a16:creationId xmlns:a16="http://schemas.microsoft.com/office/drawing/2014/main" id="{CAFAA6CE-17F0-6FF1-7932-4F23146DD282}"/>
              </a:ext>
            </a:extLst>
          </p:cNvPr>
          <p:cNvPicPr>
            <a:picLocks noChangeAspect="1"/>
          </p:cNvPicPr>
          <p:nvPr/>
        </p:nvPicPr>
        <p:blipFill>
          <a:blip r:embed="rId6" cstate="print">
            <a:extLst>
              <a:ext uri="{28A0092B-C50C-407E-A947-70E740481C1C}">
                <a14:useLocalDpi xmlns:a14="http://schemas.microsoft.com/office/drawing/2010/main" val="0"/>
              </a:ext>
            </a:extLst>
          </a:blip>
          <a:srcRect t="7074"/>
          <a:stretch>
            <a:fillRect/>
          </a:stretch>
        </p:blipFill>
        <p:spPr>
          <a:xfrm>
            <a:off x="914400" y="3871961"/>
            <a:ext cx="15461311" cy="45119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7788" y="2429077"/>
            <a:ext cx="1010461" cy="1214752"/>
            <a:chOff x="0" y="-57150"/>
            <a:chExt cx="266130" cy="319935"/>
          </a:xfrm>
        </p:grpSpPr>
        <p:sp>
          <p:nvSpPr>
            <p:cNvPr id="3" name="Freeform 3"/>
            <p:cNvSpPr/>
            <p:nvPr/>
          </p:nvSpPr>
          <p:spPr>
            <a:xfrm>
              <a:off x="3345" y="-11068"/>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4" name="TextBox 4"/>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1</a:t>
              </a:r>
            </a:p>
          </p:txBody>
        </p:sp>
      </p:grpSp>
      <p:grpSp>
        <p:nvGrpSpPr>
          <p:cNvPr id="5" name="Group 5"/>
          <p:cNvGrpSpPr/>
          <p:nvPr/>
        </p:nvGrpSpPr>
        <p:grpSpPr>
          <a:xfrm>
            <a:off x="8196749" y="2542651"/>
            <a:ext cx="1010462" cy="1214752"/>
            <a:chOff x="0" y="-18467"/>
            <a:chExt cx="266130" cy="319935"/>
          </a:xfrm>
        </p:grpSpPr>
        <p:sp>
          <p:nvSpPr>
            <p:cNvPr id="6" name="Freeform 6"/>
            <p:cNvSpPr/>
            <p:nvPr/>
          </p:nvSpPr>
          <p:spPr>
            <a:xfrm>
              <a:off x="3345" y="9862"/>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7" name="TextBox 7"/>
            <p:cNvSpPr txBox="1"/>
            <p:nvPr/>
          </p:nvSpPr>
          <p:spPr>
            <a:xfrm>
              <a:off x="0" y="-18467"/>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6</a:t>
              </a:r>
            </a:p>
          </p:txBody>
        </p:sp>
      </p:grpSp>
      <p:grpSp>
        <p:nvGrpSpPr>
          <p:cNvPr id="8" name="Group 8"/>
          <p:cNvGrpSpPr/>
          <p:nvPr/>
        </p:nvGrpSpPr>
        <p:grpSpPr>
          <a:xfrm>
            <a:off x="1808380" y="3647598"/>
            <a:ext cx="997761" cy="1214752"/>
            <a:chOff x="0" y="-36806"/>
            <a:chExt cx="262785" cy="319935"/>
          </a:xfrm>
        </p:grpSpPr>
        <p:sp>
          <p:nvSpPr>
            <p:cNvPr id="9" name="Freeform 9"/>
            <p:cNvSpPr/>
            <p:nvPr/>
          </p:nvSpPr>
          <p:spPr>
            <a:xfrm>
              <a:off x="0" y="0"/>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10" name="TextBox 10"/>
            <p:cNvSpPr txBox="1"/>
            <p:nvPr/>
          </p:nvSpPr>
          <p:spPr>
            <a:xfrm>
              <a:off x="0" y="-36806"/>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2</a:t>
              </a:r>
            </a:p>
          </p:txBody>
        </p:sp>
      </p:grpSp>
      <p:grpSp>
        <p:nvGrpSpPr>
          <p:cNvPr id="11" name="Group 11"/>
          <p:cNvGrpSpPr/>
          <p:nvPr/>
        </p:nvGrpSpPr>
        <p:grpSpPr>
          <a:xfrm>
            <a:off x="8190398" y="3772728"/>
            <a:ext cx="1010462" cy="1214752"/>
            <a:chOff x="0" y="-57150"/>
            <a:chExt cx="266130" cy="319935"/>
          </a:xfrm>
        </p:grpSpPr>
        <p:sp>
          <p:nvSpPr>
            <p:cNvPr id="12" name="Freeform 12"/>
            <p:cNvSpPr/>
            <p:nvPr/>
          </p:nvSpPr>
          <p:spPr>
            <a:xfrm>
              <a:off x="3345" y="-14503"/>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13" name="TextBox 13"/>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7</a:t>
              </a:r>
            </a:p>
          </p:txBody>
        </p:sp>
      </p:grpSp>
      <p:sp>
        <p:nvSpPr>
          <p:cNvPr id="14" name="Freeform 14"/>
          <p:cNvSpPr/>
          <p:nvPr/>
        </p:nvSpPr>
        <p:spPr>
          <a:xfrm>
            <a:off x="-2700485" y="6560361"/>
            <a:ext cx="5109611" cy="5227223"/>
          </a:xfrm>
          <a:custGeom>
            <a:avLst/>
            <a:gdLst/>
            <a:ahLst/>
            <a:cxnLst/>
            <a:rect l="l" t="t" r="r" b="b"/>
            <a:pathLst>
              <a:path w="5109611" h="5227223">
                <a:moveTo>
                  <a:pt x="0" y="0"/>
                </a:moveTo>
                <a:lnTo>
                  <a:pt x="5109611" y="0"/>
                </a:lnTo>
                <a:lnTo>
                  <a:pt x="5109611" y="5227224"/>
                </a:lnTo>
                <a:lnTo>
                  <a:pt x="0" y="5227224"/>
                </a:lnTo>
                <a:lnTo>
                  <a:pt x="0" y="0"/>
                </a:lnTo>
                <a:close/>
              </a:path>
            </a:pathLst>
          </a:custGeom>
          <a:blipFill>
            <a:blip r:embed="rId2">
              <a:alphaModFix amt="9999"/>
            </a:blip>
            <a:stretch>
              <a:fillRect/>
            </a:stretch>
          </a:blipFill>
          <a:ln cap="sq">
            <a:noFill/>
            <a:prstDash val="solid"/>
            <a:miter/>
          </a:ln>
        </p:spPr>
        <p:txBody>
          <a:bodyPr/>
          <a:lstStyle/>
          <a:p>
            <a:endParaRPr lang="en-US"/>
          </a:p>
        </p:txBody>
      </p:sp>
      <p:grpSp>
        <p:nvGrpSpPr>
          <p:cNvPr id="15" name="Group 15"/>
          <p:cNvGrpSpPr/>
          <p:nvPr/>
        </p:nvGrpSpPr>
        <p:grpSpPr>
          <a:xfrm>
            <a:off x="1783520" y="4965968"/>
            <a:ext cx="1009270" cy="1214752"/>
            <a:chOff x="-3031" y="-34416"/>
            <a:chExt cx="265816" cy="319935"/>
          </a:xfrm>
        </p:grpSpPr>
        <p:sp>
          <p:nvSpPr>
            <p:cNvPr id="16" name="Freeform 16"/>
            <p:cNvSpPr/>
            <p:nvPr/>
          </p:nvSpPr>
          <p:spPr>
            <a:xfrm>
              <a:off x="0" y="0"/>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17" name="TextBox 17"/>
            <p:cNvSpPr txBox="1"/>
            <p:nvPr/>
          </p:nvSpPr>
          <p:spPr>
            <a:xfrm>
              <a:off x="-3031" y="-34416"/>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3</a:t>
              </a:r>
            </a:p>
          </p:txBody>
        </p:sp>
      </p:grpSp>
      <p:sp>
        <p:nvSpPr>
          <p:cNvPr id="21" name="TextBox 21"/>
          <p:cNvSpPr txBox="1"/>
          <p:nvPr/>
        </p:nvSpPr>
        <p:spPr>
          <a:xfrm>
            <a:off x="9503449" y="6796114"/>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Discussion</a:t>
            </a:r>
          </a:p>
        </p:txBody>
      </p:sp>
      <p:grpSp>
        <p:nvGrpSpPr>
          <p:cNvPr id="22" name="Group 22"/>
          <p:cNvGrpSpPr/>
          <p:nvPr/>
        </p:nvGrpSpPr>
        <p:grpSpPr>
          <a:xfrm>
            <a:off x="1848654" y="6326670"/>
            <a:ext cx="1009269" cy="1214752"/>
            <a:chOff x="-3031" y="-57150"/>
            <a:chExt cx="265816" cy="319935"/>
          </a:xfrm>
        </p:grpSpPr>
        <p:sp>
          <p:nvSpPr>
            <p:cNvPr id="23" name="Freeform 23"/>
            <p:cNvSpPr/>
            <p:nvPr/>
          </p:nvSpPr>
          <p:spPr>
            <a:xfrm>
              <a:off x="-3031" y="-19992"/>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24" name="TextBox 24"/>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4</a:t>
              </a:r>
            </a:p>
          </p:txBody>
        </p:sp>
      </p:grpSp>
      <p:grpSp>
        <p:nvGrpSpPr>
          <p:cNvPr id="25" name="Group 25"/>
          <p:cNvGrpSpPr/>
          <p:nvPr/>
        </p:nvGrpSpPr>
        <p:grpSpPr>
          <a:xfrm>
            <a:off x="8224017" y="7721862"/>
            <a:ext cx="1010462" cy="1214752"/>
            <a:chOff x="0" y="-57150"/>
            <a:chExt cx="266130" cy="319935"/>
          </a:xfrm>
        </p:grpSpPr>
        <p:sp>
          <p:nvSpPr>
            <p:cNvPr id="26" name="Freeform 26"/>
            <p:cNvSpPr/>
            <p:nvPr/>
          </p:nvSpPr>
          <p:spPr>
            <a:xfrm>
              <a:off x="3345" y="-26211"/>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27" name="TextBox 27"/>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10</a:t>
              </a:r>
            </a:p>
          </p:txBody>
        </p:sp>
      </p:grpSp>
      <p:sp>
        <p:nvSpPr>
          <p:cNvPr id="30" name="Freeform 30"/>
          <p:cNvSpPr/>
          <p:nvPr/>
        </p:nvSpPr>
        <p:spPr>
          <a:xfrm>
            <a:off x="15317492" y="1300653"/>
            <a:ext cx="454615" cy="543013"/>
          </a:xfrm>
          <a:custGeom>
            <a:avLst/>
            <a:gdLst/>
            <a:ahLst/>
            <a:cxnLst/>
            <a:rect l="l" t="t" r="r" b="b"/>
            <a:pathLst>
              <a:path w="454615" h="543013">
                <a:moveTo>
                  <a:pt x="0" y="0"/>
                </a:moveTo>
                <a:lnTo>
                  <a:pt x="454615" y="0"/>
                </a:lnTo>
                <a:lnTo>
                  <a:pt x="454615" y="543013"/>
                </a:lnTo>
                <a:lnTo>
                  <a:pt x="0" y="543013"/>
                </a:lnTo>
                <a:lnTo>
                  <a:pt x="0" y="0"/>
                </a:lnTo>
                <a:close/>
              </a:path>
            </a:pathLst>
          </a:custGeom>
          <a:blipFill>
            <a:blip r:embed="rId3">
              <a:extLst>
                <a:ext uri="{96DAC541-7B7A-43D3-8B79-37D633B846F1}">
                  <asvg:svgBlip xmlns:asvg="http://schemas.microsoft.com/office/drawing/2016/SVG/main" r:embed="rId4"/>
                </a:ext>
              </a:extLst>
            </a:blip>
            <a:stretch>
              <a:fillRect l="-116059" t="-91472" r="-117240" b="-90387"/>
            </a:stretch>
          </a:blipFill>
        </p:spPr>
        <p:txBody>
          <a:bodyPr/>
          <a:lstStyle/>
          <a:p>
            <a:endParaRPr lang="en-US"/>
          </a:p>
        </p:txBody>
      </p:sp>
      <p:sp>
        <p:nvSpPr>
          <p:cNvPr id="31" name="Freeform 31"/>
          <p:cNvSpPr/>
          <p:nvPr/>
        </p:nvSpPr>
        <p:spPr>
          <a:xfrm>
            <a:off x="-113770" y="9004544"/>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grpSp>
        <p:nvGrpSpPr>
          <p:cNvPr id="32" name="Group 32"/>
          <p:cNvGrpSpPr/>
          <p:nvPr/>
        </p:nvGrpSpPr>
        <p:grpSpPr>
          <a:xfrm>
            <a:off x="16876500" y="120031"/>
            <a:ext cx="1336138" cy="1336138"/>
            <a:chOff x="0" y="0"/>
            <a:chExt cx="1901571" cy="1901571"/>
          </a:xfrm>
        </p:grpSpPr>
        <p:sp>
          <p:nvSpPr>
            <p:cNvPr id="33" name="Freeform 3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7"/>
              <a:stretch>
                <a:fillRect/>
              </a:stretch>
            </a:blipFill>
          </p:spPr>
          <p:txBody>
            <a:bodyPr/>
            <a:lstStyle/>
            <a:p>
              <a:endParaRPr lang="en-US"/>
            </a:p>
          </p:txBody>
        </p:sp>
      </p:grpSp>
      <p:sp>
        <p:nvSpPr>
          <p:cNvPr id="34" name="Freeform 34"/>
          <p:cNvSpPr/>
          <p:nvPr/>
        </p:nvSpPr>
        <p:spPr>
          <a:xfrm>
            <a:off x="-280144" y="-349634"/>
            <a:ext cx="2956061" cy="3689312"/>
          </a:xfrm>
          <a:custGeom>
            <a:avLst/>
            <a:gdLst/>
            <a:ahLst/>
            <a:cxnLst/>
            <a:rect l="l" t="t" r="r" b="b"/>
            <a:pathLst>
              <a:path w="2956061" h="3689312">
                <a:moveTo>
                  <a:pt x="0" y="0"/>
                </a:moveTo>
                <a:lnTo>
                  <a:pt x="2956062" y="0"/>
                </a:lnTo>
                <a:lnTo>
                  <a:pt x="2956062" y="3689313"/>
                </a:lnTo>
                <a:lnTo>
                  <a:pt x="0" y="3689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5" name="TextBox 35"/>
          <p:cNvSpPr txBox="1"/>
          <p:nvPr/>
        </p:nvSpPr>
        <p:spPr>
          <a:xfrm>
            <a:off x="1810186" y="955575"/>
            <a:ext cx="7333814" cy="1233170"/>
          </a:xfrm>
          <a:prstGeom prst="rect">
            <a:avLst/>
          </a:prstGeom>
        </p:spPr>
        <p:txBody>
          <a:bodyPr lIns="0" tIns="0" rIns="0" bIns="0" rtlCol="0" anchor="t">
            <a:spAutoFit/>
          </a:bodyPr>
          <a:lstStyle/>
          <a:p>
            <a:pPr algn="l">
              <a:lnSpc>
                <a:spcPts val="9460"/>
              </a:lnSpc>
            </a:pPr>
            <a:r>
              <a:rPr lang="en-US" sz="8600" b="1" dirty="0">
                <a:solidFill>
                  <a:srgbClr val="015551"/>
                </a:solidFill>
                <a:latin typeface="Comic Sans MS" panose="030F0702030302020204" pitchFamily="66" charset="0"/>
                <a:ea typeface="Gordita Bold"/>
                <a:cs typeface="Gordita Bold"/>
                <a:sym typeface="Gordita Bold"/>
              </a:rPr>
              <a:t>Outlines</a:t>
            </a:r>
          </a:p>
        </p:txBody>
      </p:sp>
      <p:sp>
        <p:nvSpPr>
          <p:cNvPr id="36" name="TextBox 36"/>
          <p:cNvSpPr txBox="1"/>
          <p:nvPr/>
        </p:nvSpPr>
        <p:spPr>
          <a:xfrm>
            <a:off x="3068743" y="2827048"/>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Introduction</a:t>
            </a:r>
          </a:p>
        </p:txBody>
      </p:sp>
      <p:sp>
        <p:nvSpPr>
          <p:cNvPr id="37" name="TextBox 37"/>
          <p:cNvSpPr txBox="1"/>
          <p:nvPr/>
        </p:nvSpPr>
        <p:spPr>
          <a:xfrm>
            <a:off x="3044162" y="3981727"/>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Research Goal</a:t>
            </a:r>
          </a:p>
        </p:txBody>
      </p:sp>
      <p:sp>
        <p:nvSpPr>
          <p:cNvPr id="38" name="TextBox 38"/>
          <p:cNvSpPr txBox="1"/>
          <p:nvPr/>
        </p:nvSpPr>
        <p:spPr>
          <a:xfrm>
            <a:off x="3052455" y="5347871"/>
            <a:ext cx="4173330"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Related Works</a:t>
            </a:r>
          </a:p>
        </p:txBody>
      </p:sp>
      <p:sp>
        <p:nvSpPr>
          <p:cNvPr id="39" name="TextBox 39"/>
          <p:cNvSpPr txBox="1"/>
          <p:nvPr/>
        </p:nvSpPr>
        <p:spPr>
          <a:xfrm>
            <a:off x="3044162" y="6672937"/>
            <a:ext cx="4710623"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Proposed Methodology</a:t>
            </a:r>
          </a:p>
        </p:txBody>
      </p:sp>
      <p:sp>
        <p:nvSpPr>
          <p:cNvPr id="40" name="TextBox 40"/>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41" name="TextBox 41"/>
          <p:cNvSpPr txBox="1"/>
          <p:nvPr/>
        </p:nvSpPr>
        <p:spPr>
          <a:xfrm>
            <a:off x="9537862" y="2886358"/>
            <a:ext cx="4907443" cy="495300"/>
          </a:xfrm>
          <a:prstGeom prst="rect">
            <a:avLst/>
          </a:prstGeom>
        </p:spPr>
        <p:txBody>
          <a:bodyPr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Result Evaluation</a:t>
            </a:r>
          </a:p>
        </p:txBody>
      </p:sp>
      <p:sp>
        <p:nvSpPr>
          <p:cNvPr id="42" name="TextBox 42"/>
          <p:cNvSpPr txBox="1"/>
          <p:nvPr/>
        </p:nvSpPr>
        <p:spPr>
          <a:xfrm>
            <a:off x="9537862" y="4020745"/>
            <a:ext cx="8456689"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Model Interpretation </a:t>
            </a:r>
          </a:p>
        </p:txBody>
      </p:sp>
      <p:sp>
        <p:nvSpPr>
          <p:cNvPr id="43" name="TextBox 43"/>
          <p:cNvSpPr txBox="1"/>
          <p:nvPr/>
        </p:nvSpPr>
        <p:spPr>
          <a:xfrm>
            <a:off x="9537864" y="8091059"/>
            <a:ext cx="5982614"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Conclusion and Future Works</a:t>
            </a:r>
          </a:p>
        </p:txBody>
      </p:sp>
      <p:sp>
        <p:nvSpPr>
          <p:cNvPr id="44" name="TextBox 7">
            <a:extLst>
              <a:ext uri="{FF2B5EF4-FFF2-40B4-BE49-F238E27FC236}">
                <a16:creationId xmlns:a16="http://schemas.microsoft.com/office/drawing/2014/main" id="{65F77E73-FC37-C32F-C752-2E71BB9B16F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a:t>
            </a:r>
          </a:p>
        </p:txBody>
      </p:sp>
      <p:grpSp>
        <p:nvGrpSpPr>
          <p:cNvPr id="29" name="Group 22">
            <a:extLst>
              <a:ext uri="{FF2B5EF4-FFF2-40B4-BE49-F238E27FC236}">
                <a16:creationId xmlns:a16="http://schemas.microsoft.com/office/drawing/2014/main" id="{4CA2F90E-6A7E-C8ED-C6CD-8C70CBE758BA}"/>
              </a:ext>
            </a:extLst>
          </p:cNvPr>
          <p:cNvGrpSpPr/>
          <p:nvPr/>
        </p:nvGrpSpPr>
        <p:grpSpPr>
          <a:xfrm>
            <a:off x="1831580" y="7711504"/>
            <a:ext cx="1009269" cy="1214752"/>
            <a:chOff x="-3031" y="-57150"/>
            <a:chExt cx="265816" cy="319935"/>
          </a:xfrm>
        </p:grpSpPr>
        <p:sp>
          <p:nvSpPr>
            <p:cNvPr id="45" name="Freeform 23">
              <a:extLst>
                <a:ext uri="{FF2B5EF4-FFF2-40B4-BE49-F238E27FC236}">
                  <a16:creationId xmlns:a16="http://schemas.microsoft.com/office/drawing/2014/main" id="{7D425312-0353-593F-310C-155F80D51C70}"/>
                </a:ext>
              </a:extLst>
            </p:cNvPr>
            <p:cNvSpPr/>
            <p:nvPr/>
          </p:nvSpPr>
          <p:spPr>
            <a:xfrm>
              <a:off x="-3031" y="-19992"/>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46" name="TextBox 24">
              <a:extLst>
                <a:ext uri="{FF2B5EF4-FFF2-40B4-BE49-F238E27FC236}">
                  <a16:creationId xmlns:a16="http://schemas.microsoft.com/office/drawing/2014/main" id="{C5CB5680-4391-E2DF-C691-50998986FCC0}"/>
                </a:ext>
              </a:extLst>
            </p:cNvPr>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5</a:t>
              </a:r>
            </a:p>
          </p:txBody>
        </p:sp>
      </p:grpSp>
      <p:sp>
        <p:nvSpPr>
          <p:cNvPr id="47" name="TextBox 39">
            <a:extLst>
              <a:ext uri="{FF2B5EF4-FFF2-40B4-BE49-F238E27FC236}">
                <a16:creationId xmlns:a16="http://schemas.microsoft.com/office/drawing/2014/main" id="{45835843-366C-EA85-27E6-2F324D54EB61}"/>
              </a:ext>
            </a:extLst>
          </p:cNvPr>
          <p:cNvSpPr txBox="1"/>
          <p:nvPr/>
        </p:nvSpPr>
        <p:spPr>
          <a:xfrm>
            <a:off x="3044161" y="8036707"/>
            <a:ext cx="4710623" cy="496546"/>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Data Preparation</a:t>
            </a:r>
          </a:p>
        </p:txBody>
      </p:sp>
      <p:grpSp>
        <p:nvGrpSpPr>
          <p:cNvPr id="48" name="Group 11">
            <a:extLst>
              <a:ext uri="{FF2B5EF4-FFF2-40B4-BE49-F238E27FC236}">
                <a16:creationId xmlns:a16="http://schemas.microsoft.com/office/drawing/2014/main" id="{2CF6F571-EB2F-0A5C-2550-CE6C2DAA6C70}"/>
              </a:ext>
            </a:extLst>
          </p:cNvPr>
          <p:cNvGrpSpPr/>
          <p:nvPr/>
        </p:nvGrpSpPr>
        <p:grpSpPr>
          <a:xfrm>
            <a:off x="8146239" y="5007526"/>
            <a:ext cx="1010462" cy="1214752"/>
            <a:chOff x="0" y="-57150"/>
            <a:chExt cx="266130" cy="319935"/>
          </a:xfrm>
        </p:grpSpPr>
        <p:sp>
          <p:nvSpPr>
            <p:cNvPr id="49" name="Freeform 12">
              <a:extLst>
                <a:ext uri="{FF2B5EF4-FFF2-40B4-BE49-F238E27FC236}">
                  <a16:creationId xmlns:a16="http://schemas.microsoft.com/office/drawing/2014/main" id="{D4153BF2-F590-F0EA-41CD-22FAFD1E1740}"/>
                </a:ext>
              </a:extLst>
            </p:cNvPr>
            <p:cNvSpPr/>
            <p:nvPr/>
          </p:nvSpPr>
          <p:spPr>
            <a:xfrm>
              <a:off x="3345" y="-14503"/>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50" name="TextBox 13">
              <a:extLst>
                <a:ext uri="{FF2B5EF4-FFF2-40B4-BE49-F238E27FC236}">
                  <a16:creationId xmlns:a16="http://schemas.microsoft.com/office/drawing/2014/main" id="{FE76FCB5-C8BD-B960-B680-8EE0729F017D}"/>
                </a:ext>
              </a:extLst>
            </p:cNvPr>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8</a:t>
              </a:r>
            </a:p>
          </p:txBody>
        </p:sp>
      </p:grpSp>
      <p:sp>
        <p:nvSpPr>
          <p:cNvPr id="51" name="TextBox 42">
            <a:extLst>
              <a:ext uri="{FF2B5EF4-FFF2-40B4-BE49-F238E27FC236}">
                <a16:creationId xmlns:a16="http://schemas.microsoft.com/office/drawing/2014/main" id="{43E0AC37-7D8E-DDA0-7DF4-B79622C0E03F}"/>
              </a:ext>
            </a:extLst>
          </p:cNvPr>
          <p:cNvSpPr txBox="1"/>
          <p:nvPr/>
        </p:nvSpPr>
        <p:spPr>
          <a:xfrm>
            <a:off x="9448434" y="5184017"/>
            <a:ext cx="8456689" cy="1035155"/>
          </a:xfrm>
          <a:prstGeom prst="rect">
            <a:avLst/>
          </a:prstGeom>
        </p:spPr>
        <p:txBody>
          <a:bodyPr wrap="square" lIns="0" tIns="0" rIns="0" bIns="0" rtlCol="0" anchor="t">
            <a:spAutoFit/>
          </a:bodyPr>
          <a:lstStyle/>
          <a:p>
            <a:pPr algn="l">
              <a:lnSpc>
                <a:spcPts val="4199"/>
              </a:lnSpc>
            </a:pPr>
            <a:r>
              <a:rPr lang="en-US" sz="2999" b="1" dirty="0">
                <a:solidFill>
                  <a:srgbClr val="015551"/>
                </a:solidFill>
                <a:latin typeface="Gordita Bold"/>
                <a:ea typeface="Gordita Bold"/>
                <a:cs typeface="Gordita Bold"/>
                <a:sym typeface="Gordita Bold"/>
              </a:rPr>
              <a:t>Biological Validation &amp; Immune Infiltration Analysis</a:t>
            </a:r>
          </a:p>
        </p:txBody>
      </p:sp>
      <p:grpSp>
        <p:nvGrpSpPr>
          <p:cNvPr id="52" name="Group 25">
            <a:extLst>
              <a:ext uri="{FF2B5EF4-FFF2-40B4-BE49-F238E27FC236}">
                <a16:creationId xmlns:a16="http://schemas.microsoft.com/office/drawing/2014/main" id="{58374C93-3438-C02B-DE69-F31D59679730}"/>
              </a:ext>
            </a:extLst>
          </p:cNvPr>
          <p:cNvGrpSpPr/>
          <p:nvPr/>
        </p:nvGrpSpPr>
        <p:grpSpPr>
          <a:xfrm>
            <a:off x="8172168" y="6487064"/>
            <a:ext cx="1010462" cy="1214752"/>
            <a:chOff x="0" y="-57150"/>
            <a:chExt cx="266130" cy="319935"/>
          </a:xfrm>
        </p:grpSpPr>
        <p:sp>
          <p:nvSpPr>
            <p:cNvPr id="53" name="Freeform 26">
              <a:extLst>
                <a:ext uri="{FF2B5EF4-FFF2-40B4-BE49-F238E27FC236}">
                  <a16:creationId xmlns:a16="http://schemas.microsoft.com/office/drawing/2014/main" id="{1945052E-84FF-431C-9BB6-62BA43642A37}"/>
                </a:ext>
              </a:extLst>
            </p:cNvPr>
            <p:cNvSpPr/>
            <p:nvPr/>
          </p:nvSpPr>
          <p:spPr>
            <a:xfrm>
              <a:off x="3345" y="-26211"/>
              <a:ext cx="262785" cy="262785"/>
            </a:xfrm>
            <a:custGeom>
              <a:avLst/>
              <a:gdLst/>
              <a:ahLst/>
              <a:cxnLst/>
              <a:rect l="l" t="t" r="r" b="b"/>
              <a:pathLst>
                <a:path w="262785" h="262785">
                  <a:moveTo>
                    <a:pt x="131392" y="0"/>
                  </a:moveTo>
                  <a:lnTo>
                    <a:pt x="131392" y="0"/>
                  </a:lnTo>
                  <a:cubicBezTo>
                    <a:pt x="166240" y="0"/>
                    <a:pt x="199660" y="13843"/>
                    <a:pt x="224301" y="38484"/>
                  </a:cubicBezTo>
                  <a:cubicBezTo>
                    <a:pt x="248942" y="63125"/>
                    <a:pt x="262785" y="96545"/>
                    <a:pt x="262785" y="131392"/>
                  </a:cubicBezTo>
                  <a:lnTo>
                    <a:pt x="262785" y="131392"/>
                  </a:lnTo>
                  <a:cubicBezTo>
                    <a:pt x="262785" y="166240"/>
                    <a:pt x="248942" y="199660"/>
                    <a:pt x="224301" y="224301"/>
                  </a:cubicBezTo>
                  <a:cubicBezTo>
                    <a:pt x="199660" y="248942"/>
                    <a:pt x="166240" y="262785"/>
                    <a:pt x="131392" y="262785"/>
                  </a:cubicBezTo>
                  <a:lnTo>
                    <a:pt x="131392" y="262785"/>
                  </a:lnTo>
                  <a:cubicBezTo>
                    <a:pt x="96545" y="262785"/>
                    <a:pt x="63125" y="248942"/>
                    <a:pt x="38484" y="224301"/>
                  </a:cubicBezTo>
                  <a:cubicBezTo>
                    <a:pt x="13843" y="199660"/>
                    <a:pt x="0" y="166240"/>
                    <a:pt x="0" y="131392"/>
                  </a:cubicBezTo>
                  <a:lnTo>
                    <a:pt x="0" y="131392"/>
                  </a:lnTo>
                  <a:cubicBezTo>
                    <a:pt x="0" y="96545"/>
                    <a:pt x="13843" y="63125"/>
                    <a:pt x="38484" y="38484"/>
                  </a:cubicBezTo>
                  <a:cubicBezTo>
                    <a:pt x="63125" y="13843"/>
                    <a:pt x="96545" y="0"/>
                    <a:pt x="131392" y="0"/>
                  </a:cubicBezTo>
                  <a:close/>
                </a:path>
              </a:pathLst>
            </a:custGeom>
            <a:solidFill>
              <a:srgbClr val="57B4BA"/>
            </a:solidFill>
          </p:spPr>
          <p:txBody>
            <a:bodyPr/>
            <a:lstStyle/>
            <a:p>
              <a:endParaRPr lang="en-US"/>
            </a:p>
          </p:txBody>
        </p:sp>
        <p:sp>
          <p:nvSpPr>
            <p:cNvPr id="54" name="TextBox 27">
              <a:extLst>
                <a:ext uri="{FF2B5EF4-FFF2-40B4-BE49-F238E27FC236}">
                  <a16:creationId xmlns:a16="http://schemas.microsoft.com/office/drawing/2014/main" id="{C1AF7E92-94ED-731D-44B0-AE5BC461889A}"/>
                </a:ext>
              </a:extLst>
            </p:cNvPr>
            <p:cNvSpPr txBox="1"/>
            <p:nvPr/>
          </p:nvSpPr>
          <p:spPr>
            <a:xfrm>
              <a:off x="0" y="-57150"/>
              <a:ext cx="262785" cy="319935"/>
            </a:xfrm>
            <a:prstGeom prst="rect">
              <a:avLst/>
            </a:prstGeom>
          </p:spPr>
          <p:txBody>
            <a:bodyPr lIns="50800" tIns="50800" rIns="50800" bIns="50800" rtlCol="0" anchor="ctr"/>
            <a:lstStyle/>
            <a:p>
              <a:pPr algn="ctr">
                <a:lnSpc>
                  <a:spcPts val="3919"/>
                </a:lnSpc>
              </a:pPr>
              <a:r>
                <a:rPr lang="en-US" sz="2799" b="1" dirty="0">
                  <a:solidFill>
                    <a:srgbClr val="015551"/>
                  </a:solidFill>
                  <a:latin typeface="Gordita Bold"/>
                  <a:ea typeface="Gordita Bold"/>
                  <a:cs typeface="Gordita Bold"/>
                  <a:sym typeface="Gordita Bold"/>
                </a:rPr>
                <a:t>9</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470272" y="1926174"/>
            <a:ext cx="17029277" cy="1389697"/>
          </a:xfrm>
          <a:prstGeom prst="rect">
            <a:avLst/>
          </a:prstGeom>
        </p:spPr>
        <p:txBody>
          <a:bodyPr lIns="0" tIns="0" rIns="0" bIns="0" rtlCol="0" anchor="t">
            <a:spAutoFit/>
          </a:bodyPr>
          <a:lstStyle/>
          <a:p>
            <a:pPr marL="474981" lvl="1" indent="-237491" algn="just">
              <a:lnSpc>
                <a:spcPts val="3674"/>
              </a:lnSpc>
              <a:buFont typeface="Arial"/>
              <a:buChar char="•"/>
            </a:pPr>
            <a:r>
              <a:rPr lang="en-US" sz="2200" b="1" dirty="0">
                <a:solidFill>
                  <a:srgbClr val="000000"/>
                </a:solidFill>
                <a:latin typeface="Gordita Bold"/>
                <a:ea typeface="Gordita Bold"/>
                <a:cs typeface="Gordita Bold"/>
                <a:sym typeface="Gordita Bold"/>
              </a:rPr>
              <a:t> KEGG in Downregulated Genes:</a:t>
            </a:r>
          </a:p>
          <a:p>
            <a:pPr algn="just">
              <a:lnSpc>
                <a:spcPts val="3841"/>
              </a:lnSpc>
            </a:pPr>
            <a:r>
              <a:rPr lang="en-US" sz="2300" dirty="0">
                <a:solidFill>
                  <a:srgbClr val="000000"/>
                </a:solidFill>
                <a:latin typeface="Gordita"/>
                <a:ea typeface="Gordita"/>
                <a:cs typeface="Gordita"/>
                <a:sym typeface="Gordita"/>
              </a:rPr>
              <a:t>	Downregulated genes were significantly associated with pathways those findings suggest suppression of 	signaling pathways important for cell adhesion, ion transport, and cardiovascular function.</a:t>
            </a:r>
          </a:p>
        </p:txBody>
      </p:sp>
      <p:sp>
        <p:nvSpPr>
          <p:cNvPr id="10" name="TextBox 10"/>
          <p:cNvSpPr txBox="1"/>
          <p:nvPr/>
        </p:nvSpPr>
        <p:spPr>
          <a:xfrm>
            <a:off x="4669132" y="8628704"/>
            <a:ext cx="8631555"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6.10: Top KEGG terms for </a:t>
            </a:r>
            <a:r>
              <a:rPr lang="en-US" sz="2200" b="1" dirty="0">
                <a:solidFill>
                  <a:srgbClr val="000000"/>
                </a:solidFill>
                <a:latin typeface="Century" panose="02040604050505020304" pitchFamily="18" charset="0"/>
                <a:ea typeface="Gordita"/>
                <a:cs typeface="Gordita Bold"/>
                <a:sym typeface="Gordita Bold"/>
              </a:rPr>
              <a:t>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19892345-DB33-AF31-4114-F77081326D35}"/>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21</a:t>
            </a:r>
          </a:p>
        </p:txBody>
      </p:sp>
      <p:pic>
        <p:nvPicPr>
          <p:cNvPr id="13" name="Picture 12">
            <a:extLst>
              <a:ext uri="{FF2B5EF4-FFF2-40B4-BE49-F238E27FC236}">
                <a16:creationId xmlns:a16="http://schemas.microsoft.com/office/drawing/2014/main" id="{8B917875-DB24-3BE3-1A6D-76F35C5B8BA8}"/>
              </a:ext>
            </a:extLst>
          </p:cNvPr>
          <p:cNvPicPr>
            <a:picLocks noChangeAspect="1"/>
          </p:cNvPicPr>
          <p:nvPr/>
        </p:nvPicPr>
        <p:blipFill>
          <a:blip r:embed="rId5" cstate="print">
            <a:extLst>
              <a:ext uri="{28A0092B-C50C-407E-A947-70E740481C1C}">
                <a14:useLocalDpi xmlns:a14="http://schemas.microsoft.com/office/drawing/2010/main" val="0"/>
              </a:ext>
            </a:extLst>
          </a:blip>
          <a:srcRect t="7060"/>
          <a:stretch>
            <a:fillRect/>
          </a:stretch>
        </p:blipFill>
        <p:spPr>
          <a:xfrm>
            <a:off x="2247900" y="3803083"/>
            <a:ext cx="13792200" cy="479216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9" name="TextBox 9"/>
          <p:cNvSpPr txBox="1"/>
          <p:nvPr/>
        </p:nvSpPr>
        <p:spPr>
          <a:xfrm>
            <a:off x="527992" y="1844468"/>
            <a:ext cx="17029277" cy="1532128"/>
          </a:xfrm>
          <a:prstGeom prst="rect">
            <a:avLst/>
          </a:prstGeom>
        </p:spPr>
        <p:txBody>
          <a:bodyPr lIns="0" tIns="0" rIns="0" bIns="0" rtlCol="0" anchor="t">
            <a:spAutoFit/>
          </a:bodyPr>
          <a:lstStyle/>
          <a:p>
            <a:pPr marL="474981" lvl="1" indent="-237491" algn="just">
              <a:lnSpc>
                <a:spcPts val="4466"/>
              </a:lnSpc>
              <a:buFont typeface="Arial"/>
              <a:buChar char="•"/>
            </a:pPr>
            <a:r>
              <a:rPr lang="en-US" sz="2200" b="1" dirty="0">
                <a:solidFill>
                  <a:srgbClr val="000000"/>
                </a:solidFill>
                <a:latin typeface="Gordita Bold"/>
                <a:ea typeface="Gordita Bold"/>
                <a:cs typeface="Gordita Bold"/>
                <a:sym typeface="Gordita Bold"/>
              </a:rPr>
              <a:t>REAC in Downregulated Genes:</a:t>
            </a:r>
          </a:p>
          <a:p>
            <a:pPr algn="just">
              <a:lnSpc>
                <a:spcPts val="3956"/>
              </a:lnSpc>
            </a:pPr>
            <a:r>
              <a:rPr lang="en-US" sz="2300" dirty="0">
                <a:solidFill>
                  <a:srgbClr val="000000"/>
                </a:solidFill>
                <a:latin typeface="Gordita"/>
                <a:ea typeface="Gordita"/>
                <a:cs typeface="Gordita"/>
                <a:sym typeface="Gordita"/>
              </a:rPr>
              <a:t>	Enriched REAC terms among downregulated genes results further support reduced activity in muscle function 	and extracellular signal communication pathways.</a:t>
            </a:r>
          </a:p>
        </p:txBody>
      </p:sp>
      <p:sp>
        <p:nvSpPr>
          <p:cNvPr id="10" name="TextBox 10"/>
          <p:cNvSpPr txBox="1"/>
          <p:nvPr/>
        </p:nvSpPr>
        <p:spPr>
          <a:xfrm>
            <a:off x="5486400" y="8602075"/>
            <a:ext cx="78486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6.11: Top REAC terms for </a:t>
            </a:r>
            <a:r>
              <a:rPr lang="en-US" sz="2200" b="1" dirty="0">
                <a:solidFill>
                  <a:srgbClr val="000000"/>
                </a:solidFill>
                <a:latin typeface="Century" panose="02040604050505020304" pitchFamily="18" charset="0"/>
                <a:ea typeface="Gordita"/>
                <a:cs typeface="Gordita Bold"/>
                <a:sym typeface="Gordita Bold"/>
              </a:rPr>
              <a:t>down</a:t>
            </a:r>
            <a:r>
              <a:rPr lang="en-US" sz="2200" b="1" dirty="0">
                <a:solidFill>
                  <a:srgbClr val="000000"/>
                </a:solidFill>
                <a:latin typeface="Century" panose="02040604050505020304" pitchFamily="18" charset="0"/>
                <a:ea typeface="Gordita Bold"/>
                <a:cs typeface="Gordita Bold"/>
                <a:sym typeface="Gordita Bold"/>
              </a:rPr>
              <a:t>regulated DEGs</a:t>
            </a:r>
            <a:r>
              <a:rPr lang="en-US" sz="2200" b="1" dirty="0">
                <a:solidFill>
                  <a:srgbClr val="000000"/>
                </a:solidFill>
                <a:latin typeface="Century" panose="02040604050505020304" pitchFamily="18" charset="0"/>
                <a:ea typeface="Gordita"/>
                <a:cs typeface="Gordita"/>
                <a:sym typeface="Gordita"/>
              </a:rPr>
              <a:t> </a:t>
            </a:r>
          </a:p>
        </p:txBody>
      </p:sp>
      <p:sp>
        <p:nvSpPr>
          <p:cNvPr id="11" name="TextBox 7">
            <a:extLst>
              <a:ext uri="{FF2B5EF4-FFF2-40B4-BE49-F238E27FC236}">
                <a16:creationId xmlns:a16="http://schemas.microsoft.com/office/drawing/2014/main" id="{AFF302CE-E221-94DE-8A51-DC3EDFACA45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22</a:t>
            </a:r>
          </a:p>
        </p:txBody>
      </p:sp>
      <p:pic>
        <p:nvPicPr>
          <p:cNvPr id="13" name="Picture 12">
            <a:extLst>
              <a:ext uri="{FF2B5EF4-FFF2-40B4-BE49-F238E27FC236}">
                <a16:creationId xmlns:a16="http://schemas.microsoft.com/office/drawing/2014/main" id="{04619CDE-5445-6B4F-52A6-B4A9F717FB02}"/>
              </a:ext>
            </a:extLst>
          </p:cNvPr>
          <p:cNvPicPr>
            <a:picLocks noChangeAspect="1"/>
          </p:cNvPicPr>
          <p:nvPr/>
        </p:nvPicPr>
        <p:blipFill>
          <a:blip r:embed="rId5" cstate="print">
            <a:extLst>
              <a:ext uri="{28A0092B-C50C-407E-A947-70E740481C1C}">
                <a14:useLocalDpi xmlns:a14="http://schemas.microsoft.com/office/drawing/2010/main" val="0"/>
              </a:ext>
            </a:extLst>
          </a:blip>
          <a:srcRect t="6567"/>
          <a:stretch>
            <a:fillRect/>
          </a:stretch>
        </p:blipFill>
        <p:spPr>
          <a:xfrm>
            <a:off x="2137670" y="3594054"/>
            <a:ext cx="14012658" cy="5009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8" name="Freeform 8"/>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9" name="Group 9"/>
          <p:cNvGrpSpPr/>
          <p:nvPr/>
        </p:nvGrpSpPr>
        <p:grpSpPr>
          <a:xfrm>
            <a:off x="17028900" y="272431"/>
            <a:ext cx="1336138" cy="1336138"/>
            <a:chOff x="0" y="0"/>
            <a:chExt cx="1901571" cy="1901571"/>
          </a:xfrm>
        </p:grpSpPr>
        <p:sp>
          <p:nvSpPr>
            <p:cNvPr id="10" name="Freeform 10"/>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12" name="TextBox 12"/>
          <p:cNvSpPr txBox="1"/>
          <p:nvPr/>
        </p:nvSpPr>
        <p:spPr>
          <a:xfrm>
            <a:off x="1066800" y="2435689"/>
            <a:ext cx="10032212" cy="483530"/>
          </a:xfrm>
          <a:prstGeom prst="rect">
            <a:avLst/>
          </a:prstGeom>
        </p:spPr>
        <p:txBody>
          <a:bodyPr wrap="square" lIns="0" tIns="0" rIns="0" bIns="0" rtlCol="0" anchor="t">
            <a:spAutoFit/>
          </a:bodyPr>
          <a:lstStyle/>
          <a:p>
            <a:pPr algn="l">
              <a:lnSpc>
                <a:spcPts val="3998"/>
              </a:lnSpc>
              <a:spcBef>
                <a:spcPct val="0"/>
              </a:spcBef>
            </a:pPr>
            <a:r>
              <a:rPr lang="en-US" sz="3200" b="1" dirty="0">
                <a:solidFill>
                  <a:srgbClr val="000000"/>
                </a:solidFill>
                <a:latin typeface="Gordita Bold"/>
                <a:ea typeface="Gordita Bold"/>
                <a:cs typeface="Gordita Bold"/>
                <a:sym typeface="Gordita Bold"/>
              </a:rPr>
              <a:t>Gene Co-expression Relationship Mapping</a:t>
            </a:r>
          </a:p>
        </p:txBody>
      </p:sp>
      <p:sp>
        <p:nvSpPr>
          <p:cNvPr id="13" name="TextBox 13"/>
          <p:cNvSpPr txBox="1"/>
          <p:nvPr/>
        </p:nvSpPr>
        <p:spPr>
          <a:xfrm>
            <a:off x="1210648" y="3686961"/>
            <a:ext cx="15665852" cy="4172937"/>
          </a:xfrm>
          <a:prstGeom prst="rect">
            <a:avLst/>
          </a:prstGeom>
        </p:spPr>
        <p:txBody>
          <a:bodyPr wrap="square" lIns="0" tIns="0" rIns="0" bIns="0" rtlCol="0" anchor="t">
            <a:spAutoFit/>
          </a:bodyPr>
          <a:lstStyle/>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In this part an adjacency matrix was constructed where edges exist if correlation &gt; 0.8 (absolute value). Then mapped a gene co-expression relationship using this adjacency matrix.</a:t>
            </a:r>
          </a:p>
          <a:p>
            <a:pPr algn="just">
              <a:lnSpc>
                <a:spcPts val="2952"/>
              </a:lnSpc>
            </a:pPr>
            <a:endParaRPr lang="en-US" sz="2763" dirty="0">
              <a:solidFill>
                <a:srgbClr val="000000"/>
              </a:solidFill>
              <a:latin typeface="Gordita"/>
              <a:ea typeface="Gordita"/>
              <a:cs typeface="Gordita"/>
              <a:sym typeface="Gordita"/>
            </a:endParaRPr>
          </a:p>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Calculated degree centrality for each gene (i.e., number of strong connections it has).</a:t>
            </a:r>
          </a:p>
          <a:p>
            <a:pPr algn="just">
              <a:lnSpc>
                <a:spcPts val="2952"/>
              </a:lnSpc>
            </a:pPr>
            <a:endParaRPr lang="en-US" sz="2763" dirty="0">
              <a:solidFill>
                <a:srgbClr val="000000"/>
              </a:solidFill>
              <a:latin typeface="Gordita"/>
              <a:ea typeface="Gordita"/>
              <a:cs typeface="Gordita"/>
              <a:sym typeface="Gordita"/>
            </a:endParaRPr>
          </a:p>
          <a:p>
            <a:pPr marL="596645" lvl="1" indent="-298323" algn="just">
              <a:lnSpc>
                <a:spcPts val="4532"/>
              </a:lnSpc>
              <a:buFont typeface="Arial"/>
              <a:buChar char="•"/>
            </a:pPr>
            <a:r>
              <a:rPr lang="en-US" sz="2763" dirty="0">
                <a:solidFill>
                  <a:srgbClr val="000000"/>
                </a:solidFill>
                <a:latin typeface="Gordita"/>
                <a:ea typeface="Gordita"/>
                <a:cs typeface="Gordita"/>
                <a:sym typeface="Gordita"/>
              </a:rPr>
              <a:t>Selected the top 100 genes with the highest degree centrality — these are the most "hub-like" genes in the network.</a:t>
            </a:r>
          </a:p>
        </p:txBody>
      </p:sp>
      <p:sp>
        <p:nvSpPr>
          <p:cNvPr id="17" name="TextBox 7">
            <a:extLst>
              <a:ext uri="{FF2B5EF4-FFF2-40B4-BE49-F238E27FC236}">
                <a16:creationId xmlns:a16="http://schemas.microsoft.com/office/drawing/2014/main" id="{B9B7DFF2-57EE-E72D-671C-282BEEB89FA6}"/>
              </a:ext>
            </a:extLst>
          </p:cNvPr>
          <p:cNvSpPr txBox="1"/>
          <p:nvPr/>
        </p:nvSpPr>
        <p:spPr>
          <a:xfrm>
            <a:off x="3718072" y="9391898"/>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11" name="TextBox 7">
            <a:extLst>
              <a:ext uri="{FF2B5EF4-FFF2-40B4-BE49-F238E27FC236}">
                <a16:creationId xmlns:a16="http://schemas.microsoft.com/office/drawing/2014/main" id="{36F6DCBE-54D9-B43C-A172-E9E05185C83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23</a:t>
            </a:r>
          </a:p>
        </p:txBody>
      </p:sp>
      <p:pic>
        <p:nvPicPr>
          <p:cNvPr id="14" name="Picture 2">
            <a:extLst>
              <a:ext uri="{FF2B5EF4-FFF2-40B4-BE49-F238E27FC236}">
                <a16:creationId xmlns:a16="http://schemas.microsoft.com/office/drawing/2014/main" id="{B1386DA2-5858-CBAA-889C-94290FC75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381000" y="2435689"/>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grpSp>
        <p:nvGrpSpPr>
          <p:cNvPr id="8" name="Group 8"/>
          <p:cNvGrpSpPr/>
          <p:nvPr/>
        </p:nvGrpSpPr>
        <p:grpSpPr>
          <a:xfrm>
            <a:off x="17028900" y="272431"/>
            <a:ext cx="1336138" cy="1336138"/>
            <a:chOff x="0" y="0"/>
            <a:chExt cx="1901571" cy="1901571"/>
          </a:xfrm>
        </p:grpSpPr>
        <p:sp>
          <p:nvSpPr>
            <p:cNvPr id="9" name="Freeform 9"/>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11" name="TextBox 11"/>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3" name="TextBox 13"/>
          <p:cNvSpPr txBox="1"/>
          <p:nvPr/>
        </p:nvSpPr>
        <p:spPr>
          <a:xfrm>
            <a:off x="1321978" y="2333993"/>
            <a:ext cx="7084576" cy="479914"/>
          </a:xfrm>
          <a:prstGeom prst="rect">
            <a:avLst/>
          </a:prstGeom>
        </p:spPr>
        <p:txBody>
          <a:bodyPr lIns="0" tIns="0" rIns="0" bIns="0" rtlCol="0" anchor="t">
            <a:spAutoFit/>
          </a:bodyPr>
          <a:lstStyle/>
          <a:p>
            <a:pPr algn="l">
              <a:lnSpc>
                <a:spcPts val="3998"/>
              </a:lnSpc>
              <a:spcBef>
                <a:spcPct val="0"/>
              </a:spcBef>
            </a:pPr>
            <a:r>
              <a:rPr lang="en-US" sz="2855" b="1" dirty="0">
                <a:solidFill>
                  <a:srgbClr val="000000"/>
                </a:solidFill>
                <a:latin typeface="Gordita Bold"/>
                <a:ea typeface="Gordita Bold"/>
                <a:cs typeface="Gordita Bold"/>
                <a:sym typeface="Gordita Bold"/>
              </a:rPr>
              <a:t>PPI network Construction </a:t>
            </a:r>
          </a:p>
        </p:txBody>
      </p:sp>
      <p:sp>
        <p:nvSpPr>
          <p:cNvPr id="14" name="TextBox 14"/>
          <p:cNvSpPr txBox="1"/>
          <p:nvPr/>
        </p:nvSpPr>
        <p:spPr>
          <a:xfrm>
            <a:off x="1321978" y="3205516"/>
            <a:ext cx="9594638" cy="1449499"/>
          </a:xfrm>
          <a:prstGeom prst="rect">
            <a:avLst/>
          </a:prstGeom>
        </p:spPr>
        <p:txBody>
          <a:bodyPr wrap="square"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After gene co-expression relationship mapping, the Protein-Protein Interaction network was drawn.</a:t>
            </a:r>
            <a:endParaRPr lang="en-US" sz="1200" dirty="0">
              <a:solidFill>
                <a:srgbClr val="000000"/>
              </a:solidFill>
              <a:latin typeface="Gordita"/>
              <a:ea typeface="Gordita"/>
              <a:cs typeface="Gordita"/>
              <a:sym typeface="Gordita"/>
            </a:endParaRPr>
          </a:p>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88 genes were obtained by this approach.</a:t>
            </a:r>
          </a:p>
        </p:txBody>
      </p:sp>
      <p:sp>
        <p:nvSpPr>
          <p:cNvPr id="15" name="TextBox 15"/>
          <p:cNvSpPr txBox="1"/>
          <p:nvPr/>
        </p:nvSpPr>
        <p:spPr>
          <a:xfrm>
            <a:off x="12877800" y="8499813"/>
            <a:ext cx="3810000" cy="330155"/>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6.12: PPI Network</a:t>
            </a:r>
          </a:p>
        </p:txBody>
      </p:sp>
      <p:sp>
        <p:nvSpPr>
          <p:cNvPr id="16" name="TextBox 16"/>
          <p:cNvSpPr txBox="1"/>
          <p:nvPr/>
        </p:nvSpPr>
        <p:spPr>
          <a:xfrm>
            <a:off x="1321978" y="5171585"/>
            <a:ext cx="7757279" cy="479914"/>
          </a:xfrm>
          <a:prstGeom prst="rect">
            <a:avLst/>
          </a:prstGeom>
        </p:spPr>
        <p:txBody>
          <a:bodyPr lIns="0" tIns="0" rIns="0" bIns="0" rtlCol="0" anchor="t">
            <a:spAutoFit/>
          </a:bodyPr>
          <a:lstStyle/>
          <a:p>
            <a:pPr algn="l">
              <a:lnSpc>
                <a:spcPts val="3998"/>
              </a:lnSpc>
              <a:spcBef>
                <a:spcPct val="0"/>
              </a:spcBef>
            </a:pPr>
            <a:r>
              <a:rPr lang="en-US" sz="2855" b="1" dirty="0">
                <a:solidFill>
                  <a:srgbClr val="000000"/>
                </a:solidFill>
                <a:latin typeface="Gordita Bold"/>
                <a:ea typeface="Gordita Bold"/>
                <a:cs typeface="Gordita Bold"/>
                <a:sym typeface="Gordita Bold"/>
              </a:rPr>
              <a:t>Top Hub Genes Identification </a:t>
            </a:r>
          </a:p>
        </p:txBody>
      </p:sp>
      <p:sp>
        <p:nvSpPr>
          <p:cNvPr id="17" name="TextBox 17"/>
          <p:cNvSpPr txBox="1"/>
          <p:nvPr/>
        </p:nvSpPr>
        <p:spPr>
          <a:xfrm>
            <a:off x="1315508" y="5928229"/>
            <a:ext cx="8590492" cy="2449773"/>
          </a:xfrm>
          <a:prstGeom prst="rect">
            <a:avLst/>
          </a:prstGeom>
        </p:spPr>
        <p:txBody>
          <a:bodyPr wrap="square"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88 genes were found in the previous step, then in this step 3 ranking methods were used. Closeness, MCC and MNC. For each method, the top 10, 20, 30 and 40 genes were evaluated. So, for each method, 4 sets of genes were obtained.</a:t>
            </a:r>
          </a:p>
        </p:txBody>
      </p:sp>
      <p:sp>
        <p:nvSpPr>
          <p:cNvPr id="23" name="Freeform 8">
            <a:extLst>
              <a:ext uri="{FF2B5EF4-FFF2-40B4-BE49-F238E27FC236}">
                <a16:creationId xmlns:a16="http://schemas.microsoft.com/office/drawing/2014/main" id="{A1863FB3-BA7F-3F85-1D40-4C85FD149811}"/>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24" name="TextBox 9">
            <a:extLst>
              <a:ext uri="{FF2B5EF4-FFF2-40B4-BE49-F238E27FC236}">
                <a16:creationId xmlns:a16="http://schemas.microsoft.com/office/drawing/2014/main" id="{A589C4C0-8820-0066-49BE-B9D1004118EA}"/>
              </a:ext>
            </a:extLst>
          </p:cNvPr>
          <p:cNvSpPr txBox="1"/>
          <p:nvPr/>
        </p:nvSpPr>
        <p:spPr>
          <a:xfrm>
            <a:off x="3718072" y="9391899"/>
            <a:ext cx="10851856" cy="497829"/>
          </a:xfrm>
          <a:prstGeom prst="rect">
            <a:avLst/>
          </a:prstGeom>
        </p:spPr>
        <p:txBody>
          <a:bodyPr lIns="0" tIns="0" rIns="0" bIns="0" rtlCol="0" anchor="t">
            <a:spAutoFit/>
          </a:bodyPr>
          <a:lstStyle/>
          <a:p>
            <a:pPr algn="ctr">
              <a:lnSpc>
                <a:spcPts val="4199"/>
              </a:lnSpc>
            </a:pPr>
            <a:r>
              <a:rPr lang="en-US" sz="2999" b="1">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CE4F7354-6619-9D77-BE36-592BF7EF632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24</a:t>
            </a:r>
          </a:p>
        </p:txBody>
      </p:sp>
      <p:pic>
        <p:nvPicPr>
          <p:cNvPr id="6" name="Picture 2">
            <a:extLst>
              <a:ext uri="{FF2B5EF4-FFF2-40B4-BE49-F238E27FC236}">
                <a16:creationId xmlns:a16="http://schemas.microsoft.com/office/drawing/2014/main" id="{F2F4C9C6-07B2-46D1-02D1-F58DCFFC14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18101" y="2328632"/>
            <a:ext cx="533400" cy="50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284E55B-882E-F412-ACF9-6957785264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18101" y="5143500"/>
            <a:ext cx="533400" cy="50799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AFB44DB-F033-C211-D4DE-7935F1A0F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59624" y="1806609"/>
            <a:ext cx="6511945" cy="65912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9F272-3FDE-0B1F-6FF9-B06770CA9891}"/>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B0BC9757-8275-665F-9135-FD4C91B138F6}"/>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BB4E472C-7F73-2B4B-43CB-D6C341A6D12F}"/>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a:extLst>
              <a:ext uri="{FF2B5EF4-FFF2-40B4-BE49-F238E27FC236}">
                <a16:creationId xmlns:a16="http://schemas.microsoft.com/office/drawing/2014/main" id="{7BD734BF-2B79-880B-9FC0-26B845BEEDDF}"/>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grpSp>
        <p:nvGrpSpPr>
          <p:cNvPr id="8" name="Group 8">
            <a:extLst>
              <a:ext uri="{FF2B5EF4-FFF2-40B4-BE49-F238E27FC236}">
                <a16:creationId xmlns:a16="http://schemas.microsoft.com/office/drawing/2014/main" id="{A24886D1-9E4F-A9A7-7E67-CD896F7AB61E}"/>
              </a:ext>
            </a:extLst>
          </p:cNvPr>
          <p:cNvGrpSpPr/>
          <p:nvPr/>
        </p:nvGrpSpPr>
        <p:grpSpPr>
          <a:xfrm>
            <a:off x="17028900" y="272431"/>
            <a:ext cx="1336138" cy="1336138"/>
            <a:chOff x="0" y="0"/>
            <a:chExt cx="1901571" cy="1901571"/>
          </a:xfrm>
        </p:grpSpPr>
        <p:sp>
          <p:nvSpPr>
            <p:cNvPr id="9" name="Freeform 9">
              <a:extLst>
                <a:ext uri="{FF2B5EF4-FFF2-40B4-BE49-F238E27FC236}">
                  <a16:creationId xmlns:a16="http://schemas.microsoft.com/office/drawing/2014/main" id="{D48EB0E7-F78A-E38C-01B8-8E1A47814DF9}"/>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10" name="Freeform 10">
            <a:extLst>
              <a:ext uri="{FF2B5EF4-FFF2-40B4-BE49-F238E27FC236}">
                <a16:creationId xmlns:a16="http://schemas.microsoft.com/office/drawing/2014/main" id="{3D8178F7-F6C9-235D-66F5-60F3781919E0}"/>
              </a:ext>
            </a:extLst>
          </p:cNvPr>
          <p:cNvSpPr/>
          <p:nvPr/>
        </p:nvSpPr>
        <p:spPr>
          <a:xfrm>
            <a:off x="399685" y="2504376"/>
            <a:ext cx="4038600" cy="3864818"/>
          </a:xfrm>
          <a:custGeom>
            <a:avLst/>
            <a:gdLst/>
            <a:ahLst/>
            <a:cxnLst/>
            <a:rect l="l" t="t" r="r" b="b"/>
            <a:pathLst>
              <a:path w="5214142" h="5160118">
                <a:moveTo>
                  <a:pt x="0" y="0"/>
                </a:moveTo>
                <a:lnTo>
                  <a:pt x="5214142" y="0"/>
                </a:lnTo>
                <a:lnTo>
                  <a:pt x="5214142" y="5160118"/>
                </a:lnTo>
                <a:lnTo>
                  <a:pt x="0" y="5160118"/>
                </a:lnTo>
                <a:lnTo>
                  <a:pt x="0" y="0"/>
                </a:lnTo>
                <a:close/>
              </a:path>
            </a:pathLst>
          </a:custGeom>
          <a:blipFill>
            <a:blip r:embed="rId3"/>
            <a:stretch>
              <a:fillRect t="-4396"/>
            </a:stretch>
          </a:blipFill>
        </p:spPr>
        <p:txBody>
          <a:bodyPr/>
          <a:lstStyle/>
          <a:p>
            <a:endParaRPr lang="en-US"/>
          </a:p>
        </p:txBody>
      </p:sp>
      <p:sp>
        <p:nvSpPr>
          <p:cNvPr id="11" name="Freeform 11">
            <a:extLst>
              <a:ext uri="{FF2B5EF4-FFF2-40B4-BE49-F238E27FC236}">
                <a16:creationId xmlns:a16="http://schemas.microsoft.com/office/drawing/2014/main" id="{3049BA20-2B69-108D-83E3-E7EC12E6A38E}"/>
              </a:ext>
            </a:extLst>
          </p:cNvPr>
          <p:cNvSpPr/>
          <p:nvPr/>
        </p:nvSpPr>
        <p:spPr>
          <a:xfrm>
            <a:off x="4953000" y="2514623"/>
            <a:ext cx="4175272" cy="3864818"/>
          </a:xfrm>
          <a:custGeom>
            <a:avLst/>
            <a:gdLst/>
            <a:ahLst/>
            <a:cxnLst/>
            <a:rect l="l" t="t" r="r" b="b"/>
            <a:pathLst>
              <a:path w="5729543" h="5124702">
                <a:moveTo>
                  <a:pt x="0" y="0"/>
                </a:moveTo>
                <a:lnTo>
                  <a:pt x="5729543" y="0"/>
                </a:lnTo>
                <a:lnTo>
                  <a:pt x="5729543" y="5124702"/>
                </a:lnTo>
                <a:lnTo>
                  <a:pt x="0" y="5124702"/>
                </a:lnTo>
                <a:lnTo>
                  <a:pt x="0" y="0"/>
                </a:lnTo>
                <a:close/>
              </a:path>
            </a:pathLst>
          </a:custGeom>
          <a:blipFill>
            <a:blip r:embed="rId4"/>
            <a:stretch>
              <a:fillRect t="-5118" b="-10270"/>
            </a:stretch>
          </a:blipFill>
        </p:spPr>
        <p:txBody>
          <a:bodyPr/>
          <a:lstStyle/>
          <a:p>
            <a:endParaRPr lang="en-US" dirty="0"/>
          </a:p>
        </p:txBody>
      </p:sp>
      <p:sp>
        <p:nvSpPr>
          <p:cNvPr id="12" name="TextBox 12">
            <a:extLst>
              <a:ext uri="{FF2B5EF4-FFF2-40B4-BE49-F238E27FC236}">
                <a16:creationId xmlns:a16="http://schemas.microsoft.com/office/drawing/2014/main" id="{100C6222-F793-5D47-BFF9-AED35C90F557}"/>
              </a:ext>
            </a:extLst>
          </p:cNvPr>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4" name="TextBox 14">
            <a:extLst>
              <a:ext uri="{FF2B5EF4-FFF2-40B4-BE49-F238E27FC236}">
                <a16:creationId xmlns:a16="http://schemas.microsoft.com/office/drawing/2014/main" id="{0C9D5BC6-ABAF-DF48-5726-C76A66D0B6B7}"/>
              </a:ext>
            </a:extLst>
          </p:cNvPr>
          <p:cNvSpPr txBox="1"/>
          <p:nvPr/>
        </p:nvSpPr>
        <p:spPr>
          <a:xfrm>
            <a:off x="5125515" y="6841107"/>
            <a:ext cx="4628086" cy="875817"/>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6.14: Venn Diagram of 3 ranking methods of top 20 genes</a:t>
            </a:r>
          </a:p>
        </p:txBody>
      </p:sp>
      <p:sp>
        <p:nvSpPr>
          <p:cNvPr id="15" name="TextBox 15">
            <a:extLst>
              <a:ext uri="{FF2B5EF4-FFF2-40B4-BE49-F238E27FC236}">
                <a16:creationId xmlns:a16="http://schemas.microsoft.com/office/drawing/2014/main" id="{6FE5F52E-E634-F66E-CCD7-49648D37E707}"/>
              </a:ext>
            </a:extLst>
          </p:cNvPr>
          <p:cNvSpPr txBox="1"/>
          <p:nvPr/>
        </p:nvSpPr>
        <p:spPr>
          <a:xfrm>
            <a:off x="533401" y="6841107"/>
            <a:ext cx="3962400" cy="1343701"/>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6.13: Venn Diagram of 3 ranking methods of top 10 genes</a:t>
            </a:r>
          </a:p>
        </p:txBody>
      </p:sp>
      <p:sp>
        <p:nvSpPr>
          <p:cNvPr id="18" name="Freeform 8">
            <a:extLst>
              <a:ext uri="{FF2B5EF4-FFF2-40B4-BE49-F238E27FC236}">
                <a16:creationId xmlns:a16="http://schemas.microsoft.com/office/drawing/2014/main" id="{B2E2E401-AD74-73A7-40E0-CC583643EDDF}"/>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5">
              <a:extLst>
                <a:ext uri="{96DAC541-7B7A-43D3-8B79-37D633B846F1}">
                  <asvg:svgBlip xmlns:asvg="http://schemas.microsoft.com/office/drawing/2016/SVG/main" r:embed="rId6"/>
                </a:ext>
              </a:extLst>
            </a:blip>
            <a:stretch>
              <a:fillRect l="-7160" r="-7160"/>
            </a:stretch>
          </a:blipFill>
        </p:spPr>
        <p:txBody>
          <a:bodyPr/>
          <a:lstStyle/>
          <a:p>
            <a:endParaRPr lang="en-US"/>
          </a:p>
        </p:txBody>
      </p:sp>
      <p:sp>
        <p:nvSpPr>
          <p:cNvPr id="19" name="TextBox 9">
            <a:extLst>
              <a:ext uri="{FF2B5EF4-FFF2-40B4-BE49-F238E27FC236}">
                <a16:creationId xmlns:a16="http://schemas.microsoft.com/office/drawing/2014/main" id="{4A2BD017-1AB5-5583-AA0B-CB8C4EC45990}"/>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9C89AEE4-F5B6-53C3-44B0-3D2DFD9D2F3B}"/>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25</a:t>
            </a:r>
          </a:p>
        </p:txBody>
      </p:sp>
      <p:sp>
        <p:nvSpPr>
          <p:cNvPr id="6" name="Freeform 14">
            <a:extLst>
              <a:ext uri="{FF2B5EF4-FFF2-40B4-BE49-F238E27FC236}">
                <a16:creationId xmlns:a16="http://schemas.microsoft.com/office/drawing/2014/main" id="{499F6356-51AD-C650-F615-87D39C58EE18}"/>
              </a:ext>
            </a:extLst>
          </p:cNvPr>
          <p:cNvSpPr/>
          <p:nvPr/>
        </p:nvSpPr>
        <p:spPr>
          <a:xfrm>
            <a:off x="9547663" y="2559394"/>
            <a:ext cx="3939736" cy="3650565"/>
          </a:xfrm>
          <a:custGeom>
            <a:avLst/>
            <a:gdLst/>
            <a:ahLst/>
            <a:cxnLst/>
            <a:rect l="l" t="t" r="r" b="b"/>
            <a:pathLst>
              <a:path w="5978871" h="5430438">
                <a:moveTo>
                  <a:pt x="0" y="0"/>
                </a:moveTo>
                <a:lnTo>
                  <a:pt x="5978871" y="0"/>
                </a:lnTo>
                <a:lnTo>
                  <a:pt x="5978871" y="5430438"/>
                </a:lnTo>
                <a:lnTo>
                  <a:pt x="0" y="5430438"/>
                </a:lnTo>
                <a:lnTo>
                  <a:pt x="0" y="0"/>
                </a:lnTo>
                <a:close/>
              </a:path>
            </a:pathLst>
          </a:custGeom>
          <a:blipFill>
            <a:blip r:embed="rId7"/>
            <a:stretch>
              <a:fillRect t="-5016" b="-8483"/>
            </a:stretch>
          </a:blipFill>
        </p:spPr>
        <p:txBody>
          <a:bodyPr/>
          <a:lstStyle/>
          <a:p>
            <a:endParaRPr lang="en-US" dirty="0"/>
          </a:p>
        </p:txBody>
      </p:sp>
      <p:sp>
        <p:nvSpPr>
          <p:cNvPr id="7" name="TextBox 13">
            <a:extLst>
              <a:ext uri="{FF2B5EF4-FFF2-40B4-BE49-F238E27FC236}">
                <a16:creationId xmlns:a16="http://schemas.microsoft.com/office/drawing/2014/main" id="{5A4CFD57-A2B0-2CCE-3E31-51CA5C4A871C}"/>
              </a:ext>
            </a:extLst>
          </p:cNvPr>
          <p:cNvSpPr txBox="1"/>
          <p:nvPr/>
        </p:nvSpPr>
        <p:spPr>
          <a:xfrm>
            <a:off x="9989176" y="6833165"/>
            <a:ext cx="3939737" cy="1343701"/>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6.15: Venn Diagram of 3 ranking methods of top 30 genes</a:t>
            </a:r>
          </a:p>
        </p:txBody>
      </p:sp>
      <p:sp>
        <p:nvSpPr>
          <p:cNvPr id="13" name="Freeform 15">
            <a:extLst>
              <a:ext uri="{FF2B5EF4-FFF2-40B4-BE49-F238E27FC236}">
                <a16:creationId xmlns:a16="http://schemas.microsoft.com/office/drawing/2014/main" id="{F348FDDD-860C-14D4-3649-F45E8B7B0D5B}"/>
              </a:ext>
            </a:extLst>
          </p:cNvPr>
          <p:cNvSpPr/>
          <p:nvPr/>
        </p:nvSpPr>
        <p:spPr>
          <a:xfrm>
            <a:off x="13817761" y="2559393"/>
            <a:ext cx="4188940" cy="3624755"/>
          </a:xfrm>
          <a:custGeom>
            <a:avLst/>
            <a:gdLst/>
            <a:ahLst/>
            <a:cxnLst/>
            <a:rect l="l" t="t" r="r" b="b"/>
            <a:pathLst>
              <a:path w="6371937" h="5562717">
                <a:moveTo>
                  <a:pt x="0" y="0"/>
                </a:moveTo>
                <a:lnTo>
                  <a:pt x="6371937" y="0"/>
                </a:lnTo>
                <a:lnTo>
                  <a:pt x="6371937" y="5562716"/>
                </a:lnTo>
                <a:lnTo>
                  <a:pt x="0" y="5562716"/>
                </a:lnTo>
                <a:lnTo>
                  <a:pt x="0" y="0"/>
                </a:lnTo>
                <a:close/>
              </a:path>
            </a:pathLst>
          </a:custGeom>
          <a:blipFill>
            <a:blip r:embed="rId8"/>
            <a:stretch>
              <a:fillRect t="-6848" b="-11399"/>
            </a:stretch>
          </a:blipFill>
        </p:spPr>
        <p:txBody>
          <a:bodyPr/>
          <a:lstStyle/>
          <a:p>
            <a:endParaRPr lang="en-US" dirty="0"/>
          </a:p>
        </p:txBody>
      </p:sp>
      <p:sp>
        <p:nvSpPr>
          <p:cNvPr id="16" name="TextBox 12">
            <a:extLst>
              <a:ext uri="{FF2B5EF4-FFF2-40B4-BE49-F238E27FC236}">
                <a16:creationId xmlns:a16="http://schemas.microsoft.com/office/drawing/2014/main" id="{1F507DC3-7525-66B2-BB57-05ED4C9EF7F0}"/>
              </a:ext>
            </a:extLst>
          </p:cNvPr>
          <p:cNvSpPr txBox="1"/>
          <p:nvPr/>
        </p:nvSpPr>
        <p:spPr>
          <a:xfrm>
            <a:off x="14478000" y="6786775"/>
            <a:ext cx="3528701" cy="1330429"/>
          </a:xfrm>
          <a:prstGeom prst="rect">
            <a:avLst/>
          </a:prstGeom>
        </p:spPr>
        <p:txBody>
          <a:bodyPr wrap="square" lIns="0" tIns="0" rIns="0" bIns="0" rtlCol="0" anchor="t">
            <a:spAutoFit/>
          </a:bodyPr>
          <a:lstStyle/>
          <a:p>
            <a:pPr algn="ctr">
              <a:lnSpc>
                <a:spcPts val="3582"/>
              </a:lnSpc>
              <a:spcBef>
                <a:spcPct val="0"/>
              </a:spcBef>
            </a:pPr>
            <a:r>
              <a:rPr lang="en-US" sz="2200" b="1" dirty="0">
                <a:solidFill>
                  <a:srgbClr val="000000"/>
                </a:solidFill>
                <a:latin typeface="Century" panose="02040604050505020304" pitchFamily="18" charset="0"/>
                <a:ea typeface="Gordita"/>
                <a:cs typeface="Gordita"/>
                <a:sym typeface="Gordita"/>
              </a:rPr>
              <a:t>Figure 6.16: Venn Diagram of 3 ranking methods of top 40 genes</a:t>
            </a:r>
          </a:p>
        </p:txBody>
      </p:sp>
    </p:spTree>
    <p:extLst>
      <p:ext uri="{BB962C8B-B14F-4D97-AF65-F5344CB8AC3E}">
        <p14:creationId xmlns:p14="http://schemas.microsoft.com/office/powerpoint/2010/main" val="4111310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10" name="TextBox 10"/>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2" name="TextBox 12"/>
          <p:cNvSpPr txBox="1"/>
          <p:nvPr/>
        </p:nvSpPr>
        <p:spPr>
          <a:xfrm>
            <a:off x="866189" y="1933022"/>
            <a:ext cx="16555622" cy="961263"/>
          </a:xfrm>
          <a:prstGeom prst="rect">
            <a:avLst/>
          </a:prstGeom>
        </p:spPr>
        <p:txBody>
          <a:bodyPr lIns="0" tIns="0" rIns="0" bIns="0" rtlCol="0" anchor="t">
            <a:spAutoFit/>
          </a:bodyPr>
          <a:lstStyle/>
          <a:p>
            <a:pPr marL="518160" lvl="1" indent="-259080" algn="just">
              <a:lnSpc>
                <a:spcPts val="3936"/>
              </a:lnSpc>
              <a:buFont typeface="Arial"/>
              <a:buChar char="•"/>
            </a:pPr>
            <a:r>
              <a:rPr lang="en-US" sz="2400" dirty="0">
                <a:solidFill>
                  <a:srgbClr val="000000"/>
                </a:solidFill>
                <a:latin typeface="Gordita"/>
                <a:ea typeface="Gordita"/>
                <a:cs typeface="Gordita"/>
                <a:sym typeface="Gordita"/>
              </a:rPr>
              <a:t>After evaluating the 4 set of hub genes, we sent them for machine learning and ensemble learning training.</a:t>
            </a:r>
          </a:p>
        </p:txBody>
      </p:sp>
      <p:sp>
        <p:nvSpPr>
          <p:cNvPr id="13" name="TextBox 13"/>
          <p:cNvSpPr txBox="1"/>
          <p:nvPr/>
        </p:nvSpPr>
        <p:spPr>
          <a:xfrm>
            <a:off x="1143000" y="3526748"/>
            <a:ext cx="5624275" cy="512934"/>
          </a:xfrm>
          <a:prstGeom prst="rect">
            <a:avLst/>
          </a:prstGeom>
        </p:spPr>
        <p:txBody>
          <a:bodyPr lIns="0" tIns="0" rIns="0" bIns="0" rtlCol="0" anchor="t">
            <a:spAutoFit/>
          </a:bodyPr>
          <a:lstStyle/>
          <a:p>
            <a:pPr algn="l">
              <a:lnSpc>
                <a:spcPts val="4278"/>
              </a:lnSpc>
              <a:spcBef>
                <a:spcPct val="0"/>
              </a:spcBef>
            </a:pPr>
            <a:r>
              <a:rPr lang="en-US" sz="3055" b="1" dirty="0">
                <a:solidFill>
                  <a:srgbClr val="000000"/>
                </a:solidFill>
                <a:latin typeface="Gordita Bold"/>
                <a:ea typeface="Gordita Bold"/>
                <a:cs typeface="Gordita Bold"/>
                <a:sym typeface="Gordita Bold"/>
              </a:rPr>
              <a:t>Feature Selection </a:t>
            </a:r>
          </a:p>
        </p:txBody>
      </p:sp>
      <p:grpSp>
        <p:nvGrpSpPr>
          <p:cNvPr id="14" name="Group 14"/>
          <p:cNvGrpSpPr/>
          <p:nvPr/>
        </p:nvGrpSpPr>
        <p:grpSpPr>
          <a:xfrm>
            <a:off x="1571845" y="5310318"/>
            <a:ext cx="15227323" cy="3026689"/>
            <a:chOff x="0" y="0"/>
            <a:chExt cx="20303097" cy="4035585"/>
          </a:xfrm>
        </p:grpSpPr>
        <p:grpSp>
          <p:nvGrpSpPr>
            <p:cNvPr id="15" name="Group 15"/>
            <p:cNvGrpSpPr/>
            <p:nvPr/>
          </p:nvGrpSpPr>
          <p:grpSpPr>
            <a:xfrm>
              <a:off x="0" y="130594"/>
              <a:ext cx="20303097" cy="3904991"/>
              <a:chOff x="0" y="0"/>
              <a:chExt cx="7961961" cy="1531362"/>
            </a:xfrm>
          </p:grpSpPr>
          <p:sp>
            <p:nvSpPr>
              <p:cNvPr id="16" name="Freeform 16"/>
              <p:cNvSpPr/>
              <p:nvPr/>
            </p:nvSpPr>
            <p:spPr>
              <a:xfrm>
                <a:off x="0" y="0"/>
                <a:ext cx="7961961" cy="1531362"/>
              </a:xfrm>
              <a:custGeom>
                <a:avLst/>
                <a:gdLst/>
                <a:ahLst/>
                <a:cxnLst/>
                <a:rect l="l" t="t" r="r" b="b"/>
                <a:pathLst>
                  <a:path w="7961961" h="1531362">
                    <a:moveTo>
                      <a:pt x="1467" y="0"/>
                    </a:moveTo>
                    <a:lnTo>
                      <a:pt x="7960493" y="0"/>
                    </a:lnTo>
                    <a:cubicBezTo>
                      <a:pt x="7960882" y="0"/>
                      <a:pt x="7961255" y="155"/>
                      <a:pt x="7961531" y="430"/>
                    </a:cubicBezTo>
                    <a:cubicBezTo>
                      <a:pt x="7961806" y="705"/>
                      <a:pt x="7961961" y="1078"/>
                      <a:pt x="7961961" y="1467"/>
                    </a:cubicBezTo>
                    <a:lnTo>
                      <a:pt x="7961961" y="1529894"/>
                    </a:lnTo>
                    <a:cubicBezTo>
                      <a:pt x="7961961" y="1530283"/>
                      <a:pt x="7961806" y="1530657"/>
                      <a:pt x="7961531" y="1530932"/>
                    </a:cubicBezTo>
                    <a:cubicBezTo>
                      <a:pt x="7961255" y="1531207"/>
                      <a:pt x="7960882" y="1531362"/>
                      <a:pt x="7960493" y="1531362"/>
                    </a:cubicBezTo>
                    <a:lnTo>
                      <a:pt x="1467" y="1531362"/>
                    </a:lnTo>
                    <a:cubicBezTo>
                      <a:pt x="1078" y="1531362"/>
                      <a:pt x="705" y="1531207"/>
                      <a:pt x="430" y="1530932"/>
                    </a:cubicBezTo>
                    <a:cubicBezTo>
                      <a:pt x="155" y="1530657"/>
                      <a:pt x="0" y="1530283"/>
                      <a:pt x="0" y="1529894"/>
                    </a:cubicBezTo>
                    <a:lnTo>
                      <a:pt x="0" y="1467"/>
                    </a:lnTo>
                    <a:cubicBezTo>
                      <a:pt x="0" y="1078"/>
                      <a:pt x="155" y="705"/>
                      <a:pt x="430" y="430"/>
                    </a:cubicBezTo>
                    <a:cubicBezTo>
                      <a:pt x="705" y="155"/>
                      <a:pt x="1078" y="0"/>
                      <a:pt x="1467" y="0"/>
                    </a:cubicBezTo>
                    <a:close/>
                  </a:path>
                </a:pathLst>
              </a:custGeom>
              <a:solidFill>
                <a:srgbClr val="FFEFEF"/>
              </a:solidFill>
              <a:ln w="28575" cap="sq">
                <a:solidFill>
                  <a:srgbClr val="FFC7F2"/>
                </a:solidFill>
                <a:prstDash val="solid"/>
                <a:miter/>
              </a:ln>
            </p:spPr>
            <p:txBody>
              <a:bodyPr/>
              <a:lstStyle/>
              <a:p>
                <a:endParaRPr lang="en-US"/>
              </a:p>
            </p:txBody>
          </p:sp>
          <p:sp>
            <p:nvSpPr>
              <p:cNvPr id="17" name="TextBox 17"/>
              <p:cNvSpPr txBox="1"/>
              <p:nvPr/>
            </p:nvSpPr>
            <p:spPr>
              <a:xfrm>
                <a:off x="0" y="-38100"/>
                <a:ext cx="7961961" cy="1569462"/>
              </a:xfrm>
              <a:prstGeom prst="rect">
                <a:avLst/>
              </a:prstGeom>
            </p:spPr>
            <p:txBody>
              <a:bodyPr lIns="48876" tIns="48876" rIns="48876" bIns="48876" rtlCol="0" anchor="ctr"/>
              <a:lstStyle/>
              <a:p>
                <a:pPr algn="ctr">
                  <a:lnSpc>
                    <a:spcPts val="2305"/>
                  </a:lnSpc>
                  <a:spcBef>
                    <a:spcPct val="0"/>
                  </a:spcBef>
                </a:pPr>
                <a:endParaRPr/>
              </a:p>
            </p:txBody>
          </p:sp>
        </p:grpSp>
        <p:grpSp>
          <p:nvGrpSpPr>
            <p:cNvPr id="18" name="Group 18"/>
            <p:cNvGrpSpPr/>
            <p:nvPr/>
          </p:nvGrpSpPr>
          <p:grpSpPr>
            <a:xfrm>
              <a:off x="0" y="0"/>
              <a:ext cx="20303097" cy="799408"/>
              <a:chOff x="0" y="0"/>
              <a:chExt cx="7961961" cy="313492"/>
            </a:xfrm>
          </p:grpSpPr>
          <p:sp>
            <p:nvSpPr>
              <p:cNvPr id="19" name="Freeform 19"/>
              <p:cNvSpPr/>
              <p:nvPr/>
            </p:nvSpPr>
            <p:spPr>
              <a:xfrm>
                <a:off x="0" y="0"/>
                <a:ext cx="7961961" cy="313492"/>
              </a:xfrm>
              <a:custGeom>
                <a:avLst/>
                <a:gdLst/>
                <a:ahLst/>
                <a:cxnLst/>
                <a:rect l="l" t="t" r="r" b="b"/>
                <a:pathLst>
                  <a:path w="7961961" h="313492">
                    <a:moveTo>
                      <a:pt x="1467" y="0"/>
                    </a:moveTo>
                    <a:lnTo>
                      <a:pt x="7960493" y="0"/>
                    </a:lnTo>
                    <a:cubicBezTo>
                      <a:pt x="7960882" y="0"/>
                      <a:pt x="7961255" y="155"/>
                      <a:pt x="7961531" y="430"/>
                    </a:cubicBezTo>
                    <a:cubicBezTo>
                      <a:pt x="7961806" y="705"/>
                      <a:pt x="7961961" y="1078"/>
                      <a:pt x="7961961" y="1467"/>
                    </a:cubicBezTo>
                    <a:lnTo>
                      <a:pt x="7961961" y="312024"/>
                    </a:lnTo>
                    <a:cubicBezTo>
                      <a:pt x="7961961" y="312414"/>
                      <a:pt x="7961806" y="312787"/>
                      <a:pt x="7961531" y="313062"/>
                    </a:cubicBezTo>
                    <a:cubicBezTo>
                      <a:pt x="7961255" y="313337"/>
                      <a:pt x="7960882" y="313492"/>
                      <a:pt x="7960493" y="313492"/>
                    </a:cubicBezTo>
                    <a:lnTo>
                      <a:pt x="1467" y="313492"/>
                    </a:lnTo>
                    <a:cubicBezTo>
                      <a:pt x="1078" y="313492"/>
                      <a:pt x="705" y="313337"/>
                      <a:pt x="430" y="313062"/>
                    </a:cubicBezTo>
                    <a:cubicBezTo>
                      <a:pt x="155" y="312787"/>
                      <a:pt x="0" y="312414"/>
                      <a:pt x="0" y="312024"/>
                    </a:cubicBezTo>
                    <a:lnTo>
                      <a:pt x="0" y="1467"/>
                    </a:lnTo>
                    <a:cubicBezTo>
                      <a:pt x="0" y="1078"/>
                      <a:pt x="155" y="705"/>
                      <a:pt x="430" y="430"/>
                    </a:cubicBezTo>
                    <a:cubicBezTo>
                      <a:pt x="705" y="155"/>
                      <a:pt x="1078" y="0"/>
                      <a:pt x="1467" y="0"/>
                    </a:cubicBezTo>
                    <a:close/>
                  </a:path>
                </a:pathLst>
              </a:custGeom>
              <a:solidFill>
                <a:srgbClr val="FFEFEF"/>
              </a:solidFill>
              <a:ln w="19050" cap="sq">
                <a:solidFill>
                  <a:srgbClr val="FFC7F2"/>
                </a:solidFill>
                <a:prstDash val="solid"/>
                <a:miter/>
              </a:ln>
            </p:spPr>
            <p:txBody>
              <a:bodyPr/>
              <a:lstStyle/>
              <a:p>
                <a:endParaRPr lang="en-US"/>
              </a:p>
            </p:txBody>
          </p:sp>
          <p:sp>
            <p:nvSpPr>
              <p:cNvPr id="20" name="TextBox 20"/>
              <p:cNvSpPr txBox="1"/>
              <p:nvPr/>
            </p:nvSpPr>
            <p:spPr>
              <a:xfrm>
                <a:off x="0" y="-47625"/>
                <a:ext cx="7961961" cy="361117"/>
              </a:xfrm>
              <a:prstGeom prst="rect">
                <a:avLst/>
              </a:prstGeom>
            </p:spPr>
            <p:txBody>
              <a:bodyPr lIns="28437" tIns="28437" rIns="28437" bIns="28437" rtlCol="0" anchor="ctr"/>
              <a:lstStyle/>
              <a:p>
                <a:pPr algn="ctr">
                  <a:lnSpc>
                    <a:spcPts val="2725"/>
                  </a:lnSpc>
                  <a:spcBef>
                    <a:spcPct val="0"/>
                  </a:spcBef>
                </a:pPr>
                <a:endParaRPr/>
              </a:p>
            </p:txBody>
          </p:sp>
        </p:grpSp>
        <p:sp>
          <p:nvSpPr>
            <p:cNvPr id="21" name="TextBox 21"/>
            <p:cNvSpPr txBox="1"/>
            <p:nvPr/>
          </p:nvSpPr>
          <p:spPr>
            <a:xfrm>
              <a:off x="2476248" y="114377"/>
              <a:ext cx="15757001" cy="575550"/>
            </a:xfrm>
            <a:prstGeom prst="rect">
              <a:avLst/>
            </a:prstGeom>
          </p:spPr>
          <p:txBody>
            <a:bodyPr lIns="0" tIns="0" rIns="0" bIns="0" rtlCol="0" anchor="t">
              <a:spAutoFit/>
            </a:bodyPr>
            <a:lstStyle/>
            <a:p>
              <a:pPr algn="ctr">
                <a:lnSpc>
                  <a:spcPts val="3507"/>
                </a:lnSpc>
                <a:spcBef>
                  <a:spcPct val="0"/>
                </a:spcBef>
              </a:pPr>
              <a:r>
                <a:rPr lang="en-US" sz="2505" b="1">
                  <a:solidFill>
                    <a:srgbClr val="000000"/>
                  </a:solidFill>
                  <a:latin typeface="Poppins Semi-Bold"/>
                  <a:ea typeface="Poppins Semi-Bold"/>
                  <a:cs typeface="Poppins Semi-Bold"/>
                  <a:sym typeface="Poppins Semi-Bold"/>
                </a:rPr>
                <a:t>Feature Selection</a:t>
              </a:r>
            </a:p>
          </p:txBody>
        </p:sp>
        <p:grpSp>
          <p:nvGrpSpPr>
            <p:cNvPr id="22" name="Group 22"/>
            <p:cNvGrpSpPr/>
            <p:nvPr/>
          </p:nvGrpSpPr>
          <p:grpSpPr>
            <a:xfrm rot="5400000">
              <a:off x="14917791" y="-1730290"/>
              <a:ext cx="865253" cy="8071915"/>
              <a:chOff x="0" y="0"/>
              <a:chExt cx="150067" cy="1399974"/>
            </a:xfrm>
          </p:grpSpPr>
          <p:sp>
            <p:nvSpPr>
              <p:cNvPr id="23" name="Freeform 23"/>
              <p:cNvSpPr/>
              <p:nvPr/>
            </p:nvSpPr>
            <p:spPr>
              <a:xfrm>
                <a:off x="0" y="0"/>
                <a:ext cx="150067" cy="1399974"/>
              </a:xfrm>
              <a:custGeom>
                <a:avLst/>
                <a:gdLst/>
                <a:ahLst/>
                <a:cxnLst/>
                <a:rect l="l" t="t" r="r" b="b"/>
                <a:pathLst>
                  <a:path w="150067" h="1399974">
                    <a:moveTo>
                      <a:pt x="59651" y="0"/>
                    </a:moveTo>
                    <a:lnTo>
                      <a:pt x="90417" y="0"/>
                    </a:lnTo>
                    <a:cubicBezTo>
                      <a:pt x="123361" y="0"/>
                      <a:pt x="150067" y="26706"/>
                      <a:pt x="150067" y="59651"/>
                    </a:cubicBezTo>
                    <a:lnTo>
                      <a:pt x="150067" y="1340324"/>
                    </a:lnTo>
                    <a:cubicBezTo>
                      <a:pt x="150067" y="1373268"/>
                      <a:pt x="123361" y="1399974"/>
                      <a:pt x="90417" y="1399974"/>
                    </a:cubicBezTo>
                    <a:lnTo>
                      <a:pt x="59651" y="1399974"/>
                    </a:lnTo>
                    <a:cubicBezTo>
                      <a:pt x="26706" y="1399974"/>
                      <a:pt x="0" y="1373268"/>
                      <a:pt x="0" y="1340324"/>
                    </a:cubicBezTo>
                    <a:lnTo>
                      <a:pt x="0" y="59651"/>
                    </a:lnTo>
                    <a:cubicBezTo>
                      <a:pt x="0" y="26706"/>
                      <a:pt x="26706" y="0"/>
                      <a:pt x="59651" y="0"/>
                    </a:cubicBezTo>
                    <a:close/>
                  </a:path>
                </a:pathLst>
              </a:custGeom>
              <a:solidFill>
                <a:srgbClr val="F9FFF1"/>
              </a:solidFill>
              <a:ln w="19050" cap="sq">
                <a:solidFill>
                  <a:srgbClr val="F7C696"/>
                </a:solidFill>
                <a:prstDash val="solid"/>
                <a:miter/>
              </a:ln>
            </p:spPr>
            <p:txBody>
              <a:bodyPr/>
              <a:lstStyle/>
              <a:p>
                <a:endParaRPr lang="en-US"/>
              </a:p>
            </p:txBody>
          </p:sp>
          <p:sp>
            <p:nvSpPr>
              <p:cNvPr id="24" name="TextBox 24"/>
              <p:cNvSpPr txBox="1"/>
              <p:nvPr/>
            </p:nvSpPr>
            <p:spPr>
              <a:xfrm>
                <a:off x="0" y="-38100"/>
                <a:ext cx="150067" cy="1438074"/>
              </a:xfrm>
              <a:prstGeom prst="rect">
                <a:avLst/>
              </a:prstGeom>
            </p:spPr>
            <p:txBody>
              <a:bodyPr lIns="108046" tIns="108046" rIns="108046" bIns="108046" rtlCol="0" anchor="ctr"/>
              <a:lstStyle/>
              <a:p>
                <a:pPr algn="ctr">
                  <a:lnSpc>
                    <a:spcPts val="2305"/>
                  </a:lnSpc>
                  <a:spcBef>
                    <a:spcPct val="0"/>
                  </a:spcBef>
                </a:pPr>
                <a:endParaRPr/>
              </a:p>
            </p:txBody>
          </p:sp>
        </p:grpSp>
        <p:sp>
          <p:nvSpPr>
            <p:cNvPr id="25" name="TextBox 25"/>
            <p:cNvSpPr txBox="1"/>
            <p:nvPr/>
          </p:nvSpPr>
          <p:spPr>
            <a:xfrm>
              <a:off x="11404274" y="2018588"/>
              <a:ext cx="7859023" cy="526534"/>
            </a:xfrm>
            <a:prstGeom prst="rect">
              <a:avLst/>
            </a:prstGeom>
          </p:spPr>
          <p:txBody>
            <a:bodyPr lIns="0" tIns="0" rIns="0" bIns="0" rtlCol="0" anchor="t">
              <a:spAutoFit/>
            </a:bodyPr>
            <a:lstStyle/>
            <a:p>
              <a:pPr algn="ctr">
                <a:lnSpc>
                  <a:spcPts val="3302"/>
                </a:lnSpc>
                <a:spcBef>
                  <a:spcPct val="0"/>
                </a:spcBef>
              </a:pPr>
              <a:r>
                <a:rPr lang="en-US" sz="2358" b="1">
                  <a:solidFill>
                    <a:srgbClr val="000000"/>
                  </a:solidFill>
                  <a:latin typeface="Canva Sans Bold"/>
                  <a:ea typeface="Canva Sans Bold"/>
                  <a:cs typeface="Canva Sans Bold"/>
                  <a:sym typeface="Canva Sans Bold"/>
                </a:rPr>
                <a:t>mRMR (27)</a:t>
              </a:r>
            </a:p>
          </p:txBody>
        </p:sp>
        <p:grpSp>
          <p:nvGrpSpPr>
            <p:cNvPr id="26" name="Group 26"/>
            <p:cNvGrpSpPr/>
            <p:nvPr/>
          </p:nvGrpSpPr>
          <p:grpSpPr>
            <a:xfrm rot="5400000">
              <a:off x="5264474" y="-3057183"/>
              <a:ext cx="847630" cy="8951450"/>
              <a:chOff x="0" y="0"/>
              <a:chExt cx="147360" cy="1556203"/>
            </a:xfrm>
          </p:grpSpPr>
          <p:sp>
            <p:nvSpPr>
              <p:cNvPr id="27" name="Freeform 27"/>
              <p:cNvSpPr/>
              <p:nvPr/>
            </p:nvSpPr>
            <p:spPr>
              <a:xfrm>
                <a:off x="0" y="0"/>
                <a:ext cx="147360" cy="1556203"/>
              </a:xfrm>
              <a:custGeom>
                <a:avLst/>
                <a:gdLst/>
                <a:ahLst/>
                <a:cxnLst/>
                <a:rect l="l" t="t" r="r" b="b"/>
                <a:pathLst>
                  <a:path w="147360" h="1556203">
                    <a:moveTo>
                      <a:pt x="60891" y="0"/>
                    </a:moveTo>
                    <a:lnTo>
                      <a:pt x="86469" y="0"/>
                    </a:lnTo>
                    <a:cubicBezTo>
                      <a:pt x="120098" y="0"/>
                      <a:pt x="147360" y="27262"/>
                      <a:pt x="147360" y="60891"/>
                    </a:cubicBezTo>
                    <a:lnTo>
                      <a:pt x="147360" y="1495313"/>
                    </a:lnTo>
                    <a:cubicBezTo>
                      <a:pt x="147360" y="1511462"/>
                      <a:pt x="140945" y="1526950"/>
                      <a:pt x="129525" y="1538369"/>
                    </a:cubicBezTo>
                    <a:cubicBezTo>
                      <a:pt x="118106" y="1549788"/>
                      <a:pt x="102618" y="1556203"/>
                      <a:pt x="86469" y="1556203"/>
                    </a:cubicBezTo>
                    <a:lnTo>
                      <a:pt x="60891" y="1556203"/>
                    </a:lnTo>
                    <a:cubicBezTo>
                      <a:pt x="44741" y="1556203"/>
                      <a:pt x="29254" y="1549788"/>
                      <a:pt x="17834" y="1538369"/>
                    </a:cubicBezTo>
                    <a:cubicBezTo>
                      <a:pt x="6415" y="1526950"/>
                      <a:pt x="0" y="1511462"/>
                      <a:pt x="0" y="1495313"/>
                    </a:cubicBezTo>
                    <a:lnTo>
                      <a:pt x="0" y="60891"/>
                    </a:lnTo>
                    <a:cubicBezTo>
                      <a:pt x="0" y="44741"/>
                      <a:pt x="6415" y="29254"/>
                      <a:pt x="17834" y="17834"/>
                    </a:cubicBezTo>
                    <a:cubicBezTo>
                      <a:pt x="29254" y="6415"/>
                      <a:pt x="44741" y="0"/>
                      <a:pt x="60891" y="0"/>
                    </a:cubicBezTo>
                    <a:close/>
                  </a:path>
                </a:pathLst>
              </a:custGeom>
              <a:solidFill>
                <a:srgbClr val="F9FFF1"/>
              </a:solidFill>
              <a:ln w="19050" cap="sq">
                <a:solidFill>
                  <a:srgbClr val="F7C696"/>
                </a:solidFill>
                <a:prstDash val="solid"/>
                <a:miter/>
              </a:ln>
            </p:spPr>
            <p:txBody>
              <a:bodyPr/>
              <a:lstStyle/>
              <a:p>
                <a:endParaRPr lang="en-US"/>
              </a:p>
            </p:txBody>
          </p:sp>
          <p:sp>
            <p:nvSpPr>
              <p:cNvPr id="28" name="TextBox 28"/>
              <p:cNvSpPr txBox="1"/>
              <p:nvPr/>
            </p:nvSpPr>
            <p:spPr>
              <a:xfrm>
                <a:off x="0" y="-38100"/>
                <a:ext cx="147360" cy="1594303"/>
              </a:xfrm>
              <a:prstGeom prst="rect">
                <a:avLst/>
              </a:prstGeom>
            </p:spPr>
            <p:txBody>
              <a:bodyPr lIns="107790" tIns="107790" rIns="107790" bIns="107790" rtlCol="0" anchor="ctr"/>
              <a:lstStyle/>
              <a:p>
                <a:pPr algn="ctr">
                  <a:lnSpc>
                    <a:spcPts val="2305"/>
                  </a:lnSpc>
                  <a:spcBef>
                    <a:spcPct val="0"/>
                  </a:spcBef>
                </a:pPr>
                <a:endParaRPr/>
              </a:p>
            </p:txBody>
          </p:sp>
        </p:grpSp>
        <p:sp>
          <p:nvSpPr>
            <p:cNvPr id="29" name="TextBox 29"/>
            <p:cNvSpPr txBox="1"/>
            <p:nvPr/>
          </p:nvSpPr>
          <p:spPr>
            <a:xfrm>
              <a:off x="1382136" y="1167708"/>
              <a:ext cx="8553399" cy="504474"/>
            </a:xfrm>
            <a:prstGeom prst="rect">
              <a:avLst/>
            </a:prstGeom>
          </p:spPr>
          <p:txBody>
            <a:bodyPr lIns="0" tIns="0" rIns="0" bIns="0" rtlCol="0" anchor="t">
              <a:spAutoFit/>
            </a:bodyPr>
            <a:lstStyle/>
            <a:p>
              <a:pPr algn="ctr">
                <a:lnSpc>
                  <a:spcPts val="3295"/>
                </a:lnSpc>
                <a:spcBef>
                  <a:spcPct val="0"/>
                </a:spcBef>
              </a:pPr>
              <a:r>
                <a:rPr lang="en-US" sz="2354" b="1">
                  <a:solidFill>
                    <a:srgbClr val="000000"/>
                  </a:solidFill>
                  <a:latin typeface="Canva Sans Bold"/>
                  <a:ea typeface="Canva Sans Bold"/>
                  <a:cs typeface="Canva Sans Bold"/>
                  <a:sym typeface="Canva Sans Bold"/>
                </a:rPr>
                <a:t>Pearson Correlation (15)</a:t>
              </a:r>
            </a:p>
          </p:txBody>
        </p:sp>
        <p:grpSp>
          <p:nvGrpSpPr>
            <p:cNvPr id="30" name="Group 30"/>
            <p:cNvGrpSpPr/>
            <p:nvPr/>
          </p:nvGrpSpPr>
          <p:grpSpPr>
            <a:xfrm rot="5400000">
              <a:off x="5285457" y="-2073222"/>
              <a:ext cx="844399" cy="8912714"/>
              <a:chOff x="0" y="0"/>
              <a:chExt cx="146798" cy="1549469"/>
            </a:xfrm>
          </p:grpSpPr>
          <p:sp>
            <p:nvSpPr>
              <p:cNvPr id="31" name="Freeform 31"/>
              <p:cNvSpPr/>
              <p:nvPr/>
            </p:nvSpPr>
            <p:spPr>
              <a:xfrm>
                <a:off x="0" y="0"/>
                <a:ext cx="146798" cy="1549469"/>
              </a:xfrm>
              <a:custGeom>
                <a:avLst/>
                <a:gdLst/>
                <a:ahLst/>
                <a:cxnLst/>
                <a:rect l="l" t="t" r="r" b="b"/>
                <a:pathLst>
                  <a:path w="146798" h="1549469">
                    <a:moveTo>
                      <a:pt x="61124" y="0"/>
                    </a:moveTo>
                    <a:lnTo>
                      <a:pt x="85675" y="0"/>
                    </a:lnTo>
                    <a:cubicBezTo>
                      <a:pt x="101886" y="0"/>
                      <a:pt x="117433" y="6440"/>
                      <a:pt x="128896" y="17903"/>
                    </a:cubicBezTo>
                    <a:cubicBezTo>
                      <a:pt x="140358" y="29366"/>
                      <a:pt x="146798" y="44913"/>
                      <a:pt x="146798" y="61124"/>
                    </a:cubicBezTo>
                    <a:lnTo>
                      <a:pt x="146798" y="1488346"/>
                    </a:lnTo>
                    <a:cubicBezTo>
                      <a:pt x="146798" y="1504557"/>
                      <a:pt x="140358" y="1520104"/>
                      <a:pt x="128896" y="1531567"/>
                    </a:cubicBezTo>
                    <a:cubicBezTo>
                      <a:pt x="117433" y="1543029"/>
                      <a:pt x="101886" y="1549469"/>
                      <a:pt x="85675" y="1549469"/>
                    </a:cubicBezTo>
                    <a:lnTo>
                      <a:pt x="61124" y="1549469"/>
                    </a:lnTo>
                    <a:cubicBezTo>
                      <a:pt x="44913" y="1549469"/>
                      <a:pt x="29366" y="1543029"/>
                      <a:pt x="17903" y="1531567"/>
                    </a:cubicBezTo>
                    <a:cubicBezTo>
                      <a:pt x="6440" y="1520104"/>
                      <a:pt x="0" y="1504557"/>
                      <a:pt x="0" y="1488346"/>
                    </a:cubicBezTo>
                    <a:lnTo>
                      <a:pt x="0" y="61124"/>
                    </a:lnTo>
                    <a:cubicBezTo>
                      <a:pt x="0" y="44913"/>
                      <a:pt x="6440" y="29366"/>
                      <a:pt x="17903" y="17903"/>
                    </a:cubicBezTo>
                    <a:cubicBezTo>
                      <a:pt x="29366" y="6440"/>
                      <a:pt x="44913" y="0"/>
                      <a:pt x="61124" y="0"/>
                    </a:cubicBezTo>
                    <a:close/>
                  </a:path>
                </a:pathLst>
              </a:custGeom>
              <a:solidFill>
                <a:srgbClr val="F9FFF1"/>
              </a:solidFill>
              <a:ln w="19050" cap="sq">
                <a:solidFill>
                  <a:srgbClr val="F7C696"/>
                </a:solidFill>
                <a:prstDash val="solid"/>
                <a:miter/>
              </a:ln>
            </p:spPr>
            <p:txBody>
              <a:bodyPr/>
              <a:lstStyle/>
              <a:p>
                <a:endParaRPr lang="en-US"/>
              </a:p>
            </p:txBody>
          </p:sp>
          <p:sp>
            <p:nvSpPr>
              <p:cNvPr id="32" name="TextBox 32"/>
              <p:cNvSpPr txBox="1"/>
              <p:nvPr/>
            </p:nvSpPr>
            <p:spPr>
              <a:xfrm>
                <a:off x="0" y="-38100"/>
                <a:ext cx="146798" cy="1587569"/>
              </a:xfrm>
              <a:prstGeom prst="rect">
                <a:avLst/>
              </a:prstGeom>
            </p:spPr>
            <p:txBody>
              <a:bodyPr lIns="107790" tIns="107790" rIns="107790" bIns="107790" rtlCol="0" anchor="ctr"/>
              <a:lstStyle/>
              <a:p>
                <a:pPr algn="ctr">
                  <a:lnSpc>
                    <a:spcPts val="2305"/>
                  </a:lnSpc>
                  <a:spcBef>
                    <a:spcPct val="0"/>
                  </a:spcBef>
                </a:pPr>
                <a:endParaRPr/>
              </a:p>
            </p:txBody>
          </p:sp>
        </p:grpSp>
        <p:sp>
          <p:nvSpPr>
            <p:cNvPr id="33" name="TextBox 33"/>
            <p:cNvSpPr txBox="1"/>
            <p:nvPr/>
          </p:nvSpPr>
          <p:spPr>
            <a:xfrm>
              <a:off x="1441042" y="2096357"/>
              <a:ext cx="8494494" cy="504474"/>
            </a:xfrm>
            <a:prstGeom prst="rect">
              <a:avLst/>
            </a:prstGeom>
          </p:spPr>
          <p:txBody>
            <a:bodyPr lIns="0" tIns="0" rIns="0" bIns="0" rtlCol="0" anchor="t">
              <a:spAutoFit/>
            </a:bodyPr>
            <a:lstStyle/>
            <a:p>
              <a:pPr algn="ctr">
                <a:lnSpc>
                  <a:spcPts val="3295"/>
                </a:lnSpc>
                <a:spcBef>
                  <a:spcPct val="0"/>
                </a:spcBef>
              </a:pPr>
              <a:r>
                <a:rPr lang="en-US" sz="2354" b="1">
                  <a:solidFill>
                    <a:srgbClr val="000000"/>
                  </a:solidFill>
                  <a:latin typeface="Canva Sans Bold"/>
                  <a:ea typeface="Canva Sans Bold"/>
                  <a:cs typeface="Canva Sans Bold"/>
                  <a:sym typeface="Canva Sans Bold"/>
                </a:rPr>
                <a:t>LASSO Regression (12)</a:t>
              </a:r>
            </a:p>
          </p:txBody>
        </p:sp>
        <p:grpSp>
          <p:nvGrpSpPr>
            <p:cNvPr id="34" name="Group 34"/>
            <p:cNvGrpSpPr/>
            <p:nvPr/>
          </p:nvGrpSpPr>
          <p:grpSpPr>
            <a:xfrm rot="5400000">
              <a:off x="14944974" y="-2635787"/>
              <a:ext cx="810887" cy="8071915"/>
              <a:chOff x="0" y="0"/>
              <a:chExt cx="155336" cy="1546277"/>
            </a:xfrm>
          </p:grpSpPr>
          <p:sp>
            <p:nvSpPr>
              <p:cNvPr id="35" name="Freeform 35"/>
              <p:cNvSpPr/>
              <p:nvPr/>
            </p:nvSpPr>
            <p:spPr>
              <a:xfrm>
                <a:off x="0" y="0"/>
                <a:ext cx="155336" cy="1546277"/>
              </a:xfrm>
              <a:custGeom>
                <a:avLst/>
                <a:gdLst/>
                <a:ahLst/>
                <a:cxnLst/>
                <a:rect l="l" t="t" r="r" b="b"/>
                <a:pathLst>
                  <a:path w="155336" h="1546277">
                    <a:moveTo>
                      <a:pt x="63650" y="0"/>
                    </a:moveTo>
                    <a:lnTo>
                      <a:pt x="91686" y="0"/>
                    </a:lnTo>
                    <a:cubicBezTo>
                      <a:pt x="108567" y="0"/>
                      <a:pt x="124756" y="6706"/>
                      <a:pt x="136693" y="18643"/>
                    </a:cubicBezTo>
                    <a:cubicBezTo>
                      <a:pt x="148630" y="30579"/>
                      <a:pt x="155336" y="46769"/>
                      <a:pt x="155336" y="63650"/>
                    </a:cubicBezTo>
                    <a:lnTo>
                      <a:pt x="155336" y="1482627"/>
                    </a:lnTo>
                    <a:cubicBezTo>
                      <a:pt x="155336" y="1517780"/>
                      <a:pt x="126839" y="1546277"/>
                      <a:pt x="91686" y="1546277"/>
                    </a:cubicBezTo>
                    <a:lnTo>
                      <a:pt x="63650" y="1546277"/>
                    </a:lnTo>
                    <a:cubicBezTo>
                      <a:pt x="28497" y="1546277"/>
                      <a:pt x="0" y="1517780"/>
                      <a:pt x="0" y="1482627"/>
                    </a:cubicBezTo>
                    <a:lnTo>
                      <a:pt x="0" y="63650"/>
                    </a:lnTo>
                    <a:cubicBezTo>
                      <a:pt x="0" y="28497"/>
                      <a:pt x="28497" y="0"/>
                      <a:pt x="63650" y="0"/>
                    </a:cubicBezTo>
                    <a:close/>
                  </a:path>
                </a:pathLst>
              </a:custGeom>
              <a:solidFill>
                <a:srgbClr val="F9FFF1"/>
              </a:solidFill>
              <a:ln w="19050" cap="sq">
                <a:solidFill>
                  <a:srgbClr val="F7C696"/>
                </a:solidFill>
                <a:prstDash val="solid"/>
                <a:miter/>
              </a:ln>
            </p:spPr>
            <p:txBody>
              <a:bodyPr/>
              <a:lstStyle/>
              <a:p>
                <a:endParaRPr lang="en-US"/>
              </a:p>
            </p:txBody>
          </p:sp>
          <p:sp>
            <p:nvSpPr>
              <p:cNvPr id="36" name="TextBox 36"/>
              <p:cNvSpPr txBox="1"/>
              <p:nvPr/>
            </p:nvSpPr>
            <p:spPr>
              <a:xfrm>
                <a:off x="0" y="-38100"/>
                <a:ext cx="155336" cy="1584377"/>
              </a:xfrm>
              <a:prstGeom prst="rect">
                <a:avLst/>
              </a:prstGeom>
            </p:spPr>
            <p:txBody>
              <a:bodyPr lIns="97823" tIns="97823" rIns="97823" bIns="97823" rtlCol="0" anchor="ctr"/>
              <a:lstStyle/>
              <a:p>
                <a:pPr algn="ctr">
                  <a:lnSpc>
                    <a:spcPts val="2305"/>
                  </a:lnSpc>
                  <a:spcBef>
                    <a:spcPct val="0"/>
                  </a:spcBef>
                </a:pPr>
                <a:endParaRPr/>
              </a:p>
            </p:txBody>
          </p:sp>
        </p:grpSp>
        <p:sp>
          <p:nvSpPr>
            <p:cNvPr id="37" name="TextBox 37"/>
            <p:cNvSpPr txBox="1"/>
            <p:nvPr/>
          </p:nvSpPr>
          <p:spPr>
            <a:xfrm>
              <a:off x="11763397" y="1162874"/>
              <a:ext cx="7174042" cy="474593"/>
            </a:xfrm>
            <a:prstGeom prst="rect">
              <a:avLst/>
            </a:prstGeom>
          </p:spPr>
          <p:txBody>
            <a:bodyPr lIns="0" tIns="0" rIns="0" bIns="0" rtlCol="0" anchor="t">
              <a:spAutoFit/>
            </a:bodyPr>
            <a:lstStyle/>
            <a:p>
              <a:pPr algn="ctr">
                <a:lnSpc>
                  <a:spcPts val="2884"/>
                </a:lnSpc>
              </a:pPr>
              <a:r>
                <a:rPr lang="en-US" sz="2364" b="1" dirty="0" err="1">
                  <a:solidFill>
                    <a:srgbClr val="000000"/>
                  </a:solidFill>
                  <a:latin typeface="Canva Sans Bold"/>
                  <a:ea typeface="Canva Sans Bold"/>
                  <a:cs typeface="Canva Sans Bold"/>
                  <a:sym typeface="Canva Sans Bold"/>
                </a:rPr>
                <a:t>ElasticNet</a:t>
              </a:r>
              <a:r>
                <a:rPr lang="en-US" sz="2364" b="1" dirty="0">
                  <a:solidFill>
                    <a:srgbClr val="000000"/>
                  </a:solidFill>
                  <a:latin typeface="Canva Sans Bold"/>
                  <a:ea typeface="Canva Sans Bold"/>
                  <a:cs typeface="Canva Sans Bold"/>
                  <a:sym typeface="Canva Sans Bold"/>
                </a:rPr>
                <a:t> (25)</a:t>
              </a:r>
            </a:p>
          </p:txBody>
        </p:sp>
        <p:grpSp>
          <p:nvGrpSpPr>
            <p:cNvPr id="38" name="Group 38"/>
            <p:cNvGrpSpPr/>
            <p:nvPr/>
          </p:nvGrpSpPr>
          <p:grpSpPr>
            <a:xfrm rot="5400000">
              <a:off x="10200241" y="-1105337"/>
              <a:ext cx="847492" cy="8911264"/>
              <a:chOff x="0" y="0"/>
              <a:chExt cx="147360" cy="1549469"/>
            </a:xfrm>
          </p:grpSpPr>
          <p:sp>
            <p:nvSpPr>
              <p:cNvPr id="39" name="Freeform 39"/>
              <p:cNvSpPr/>
              <p:nvPr/>
            </p:nvSpPr>
            <p:spPr>
              <a:xfrm>
                <a:off x="0" y="0"/>
                <a:ext cx="147360" cy="1549469"/>
              </a:xfrm>
              <a:custGeom>
                <a:avLst/>
                <a:gdLst/>
                <a:ahLst/>
                <a:cxnLst/>
                <a:rect l="l" t="t" r="r" b="b"/>
                <a:pathLst>
                  <a:path w="147360" h="1549469">
                    <a:moveTo>
                      <a:pt x="60901" y="0"/>
                    </a:moveTo>
                    <a:lnTo>
                      <a:pt x="86459" y="0"/>
                    </a:lnTo>
                    <a:cubicBezTo>
                      <a:pt x="120094" y="0"/>
                      <a:pt x="147360" y="27266"/>
                      <a:pt x="147360" y="60901"/>
                    </a:cubicBezTo>
                    <a:lnTo>
                      <a:pt x="147360" y="1488569"/>
                    </a:lnTo>
                    <a:cubicBezTo>
                      <a:pt x="147360" y="1522203"/>
                      <a:pt x="120094" y="1549469"/>
                      <a:pt x="86459" y="1549469"/>
                    </a:cubicBezTo>
                    <a:lnTo>
                      <a:pt x="60901" y="1549469"/>
                    </a:lnTo>
                    <a:cubicBezTo>
                      <a:pt x="27266" y="1549469"/>
                      <a:pt x="0" y="1522203"/>
                      <a:pt x="0" y="1488569"/>
                    </a:cubicBezTo>
                    <a:lnTo>
                      <a:pt x="0" y="60901"/>
                    </a:lnTo>
                    <a:cubicBezTo>
                      <a:pt x="0" y="27266"/>
                      <a:pt x="27266" y="0"/>
                      <a:pt x="60901" y="0"/>
                    </a:cubicBezTo>
                    <a:close/>
                  </a:path>
                </a:pathLst>
              </a:custGeom>
              <a:solidFill>
                <a:srgbClr val="F9FFF1"/>
              </a:solidFill>
              <a:ln w="19050" cap="sq">
                <a:solidFill>
                  <a:srgbClr val="F7C696"/>
                </a:solidFill>
                <a:prstDash val="solid"/>
                <a:miter/>
              </a:ln>
            </p:spPr>
            <p:txBody>
              <a:bodyPr/>
              <a:lstStyle/>
              <a:p>
                <a:endParaRPr lang="en-US"/>
              </a:p>
            </p:txBody>
          </p:sp>
          <p:sp>
            <p:nvSpPr>
              <p:cNvPr id="40" name="TextBox 40"/>
              <p:cNvSpPr txBox="1"/>
              <p:nvPr/>
            </p:nvSpPr>
            <p:spPr>
              <a:xfrm>
                <a:off x="0" y="-38100"/>
                <a:ext cx="147360" cy="1587569"/>
              </a:xfrm>
              <a:prstGeom prst="rect">
                <a:avLst/>
              </a:prstGeom>
            </p:spPr>
            <p:txBody>
              <a:bodyPr lIns="107772" tIns="107772" rIns="107772" bIns="107772" rtlCol="0" anchor="ctr"/>
              <a:lstStyle/>
              <a:p>
                <a:pPr algn="ctr">
                  <a:lnSpc>
                    <a:spcPts val="2305"/>
                  </a:lnSpc>
                  <a:spcBef>
                    <a:spcPct val="0"/>
                  </a:spcBef>
                </a:pPr>
                <a:endParaRPr/>
              </a:p>
            </p:txBody>
          </p:sp>
        </p:grpSp>
        <p:sp>
          <p:nvSpPr>
            <p:cNvPr id="41" name="TextBox 41"/>
            <p:cNvSpPr txBox="1"/>
            <p:nvPr/>
          </p:nvSpPr>
          <p:spPr>
            <a:xfrm>
              <a:off x="6366487" y="3059334"/>
              <a:ext cx="8515000" cy="504486"/>
            </a:xfrm>
            <a:prstGeom prst="rect">
              <a:avLst/>
            </a:prstGeom>
          </p:spPr>
          <p:txBody>
            <a:bodyPr lIns="0" tIns="0" rIns="0" bIns="0" rtlCol="0" anchor="t">
              <a:spAutoFit/>
            </a:bodyPr>
            <a:lstStyle/>
            <a:p>
              <a:pPr algn="ctr">
                <a:lnSpc>
                  <a:spcPts val="3295"/>
                </a:lnSpc>
                <a:spcBef>
                  <a:spcPct val="0"/>
                </a:spcBef>
              </a:pPr>
              <a:r>
                <a:rPr lang="en-US" sz="2353" b="1">
                  <a:solidFill>
                    <a:srgbClr val="000000"/>
                  </a:solidFill>
                  <a:latin typeface="Canva Sans Bold"/>
                  <a:ea typeface="Canva Sans Bold"/>
                  <a:cs typeface="Canva Sans Bold"/>
                  <a:sym typeface="Canva Sans Bold"/>
                </a:rPr>
                <a:t>Mutual Information (6)</a:t>
              </a:r>
            </a:p>
          </p:txBody>
        </p:sp>
      </p:grpSp>
      <p:sp>
        <p:nvSpPr>
          <p:cNvPr id="42" name="TextBox 42"/>
          <p:cNvSpPr txBox="1"/>
          <p:nvPr/>
        </p:nvSpPr>
        <p:spPr>
          <a:xfrm>
            <a:off x="866189" y="4150168"/>
            <a:ext cx="16638634" cy="919226"/>
          </a:xfrm>
          <a:prstGeom prst="rect">
            <a:avLst/>
          </a:prstGeom>
        </p:spPr>
        <p:txBody>
          <a:bodyPr lIns="0" tIns="0" rIns="0" bIns="0" rtlCol="0" anchor="t">
            <a:spAutoFit/>
          </a:bodyPr>
          <a:lstStyle/>
          <a:p>
            <a:pPr marL="496571" lvl="1" indent="-248285" algn="just">
              <a:lnSpc>
                <a:spcPts val="3772"/>
              </a:lnSpc>
              <a:buFont typeface="Arial"/>
              <a:buChar char="•"/>
            </a:pPr>
            <a:r>
              <a:rPr lang="en-US" sz="2300">
                <a:solidFill>
                  <a:srgbClr val="000000"/>
                </a:solidFill>
                <a:latin typeface="Gordita"/>
                <a:ea typeface="Gordita"/>
                <a:cs typeface="Gordita"/>
                <a:sym typeface="Gordita"/>
              </a:rPr>
              <a:t>In this step 5 feature selections were applied in our DEGs and then we found 5 set of features (gene signatures).</a:t>
            </a:r>
          </a:p>
        </p:txBody>
      </p:sp>
      <p:sp>
        <p:nvSpPr>
          <p:cNvPr id="43" name="TextBox 43"/>
          <p:cNvSpPr txBox="1"/>
          <p:nvPr/>
        </p:nvSpPr>
        <p:spPr>
          <a:xfrm>
            <a:off x="2470263" y="8460072"/>
            <a:ext cx="13347473" cy="356444"/>
          </a:xfrm>
          <a:prstGeom prst="rect">
            <a:avLst/>
          </a:prstGeom>
        </p:spPr>
        <p:txBody>
          <a:bodyPr lIns="0" tIns="0" rIns="0" bIns="0" rtlCol="0" anchor="t">
            <a:spAutoFit/>
          </a:bodyPr>
          <a:lstStyle/>
          <a:p>
            <a:pPr algn="ctr">
              <a:lnSpc>
                <a:spcPts val="3022"/>
              </a:lnSpc>
              <a:spcBef>
                <a:spcPct val="0"/>
              </a:spcBef>
            </a:pPr>
            <a:r>
              <a:rPr lang="en-US" sz="2200" b="1" dirty="0">
                <a:solidFill>
                  <a:srgbClr val="000000"/>
                </a:solidFill>
                <a:latin typeface="Century" panose="02040604050505020304" pitchFamily="18" charset="0"/>
                <a:ea typeface="Gordita"/>
                <a:cs typeface="Gordita"/>
                <a:sym typeface="Gordita"/>
              </a:rPr>
              <a:t>Figure 6.17: Feature selection methods and quantity of the features with each method</a:t>
            </a:r>
          </a:p>
        </p:txBody>
      </p:sp>
      <p:sp>
        <p:nvSpPr>
          <p:cNvPr id="44" name="Freeform 8">
            <a:extLst>
              <a:ext uri="{FF2B5EF4-FFF2-40B4-BE49-F238E27FC236}">
                <a16:creationId xmlns:a16="http://schemas.microsoft.com/office/drawing/2014/main" id="{7D41C3B7-9E8F-C79A-913E-5E21063AA735}"/>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45" name="TextBox 9">
            <a:extLst>
              <a:ext uri="{FF2B5EF4-FFF2-40B4-BE49-F238E27FC236}">
                <a16:creationId xmlns:a16="http://schemas.microsoft.com/office/drawing/2014/main" id="{95F89156-EAC3-C7F8-3E41-D808CB8BE637}"/>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2" name="TextBox 7">
            <a:extLst>
              <a:ext uri="{FF2B5EF4-FFF2-40B4-BE49-F238E27FC236}">
                <a16:creationId xmlns:a16="http://schemas.microsoft.com/office/drawing/2014/main" id="{FF72B13C-7576-4881-AB5B-141D09851AC4}"/>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27</a:t>
            </a:r>
          </a:p>
        </p:txBody>
      </p:sp>
      <p:pic>
        <p:nvPicPr>
          <p:cNvPr id="6" name="Picture 2">
            <a:extLst>
              <a:ext uri="{FF2B5EF4-FFF2-40B4-BE49-F238E27FC236}">
                <a16:creationId xmlns:a16="http://schemas.microsoft.com/office/drawing/2014/main" id="{94E3C7CF-1A08-BFB9-14E8-BF95632A4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57200" y="3616758"/>
            <a:ext cx="533400" cy="5079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Freeform 7"/>
          <p:cNvSpPr/>
          <p:nvPr/>
        </p:nvSpPr>
        <p:spPr>
          <a:xfrm>
            <a:off x="0" y="91569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8" name="Group 8"/>
          <p:cNvGrpSpPr/>
          <p:nvPr/>
        </p:nvGrpSpPr>
        <p:grpSpPr>
          <a:xfrm>
            <a:off x="17028900" y="272431"/>
            <a:ext cx="1336138" cy="1336138"/>
            <a:chOff x="0" y="0"/>
            <a:chExt cx="1901571" cy="1901571"/>
          </a:xfrm>
        </p:grpSpPr>
        <p:sp>
          <p:nvSpPr>
            <p:cNvPr id="9" name="Freeform 9"/>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grpSp>
        <p:nvGrpSpPr>
          <p:cNvPr id="10" name="Group 10"/>
          <p:cNvGrpSpPr/>
          <p:nvPr/>
        </p:nvGrpSpPr>
        <p:grpSpPr>
          <a:xfrm>
            <a:off x="395584" y="2015947"/>
            <a:ext cx="13551945" cy="3788538"/>
            <a:chOff x="0" y="0"/>
            <a:chExt cx="18069261" cy="5051384"/>
          </a:xfrm>
        </p:grpSpPr>
        <p:grpSp>
          <p:nvGrpSpPr>
            <p:cNvPr id="11" name="Group 11"/>
            <p:cNvGrpSpPr/>
            <p:nvPr/>
          </p:nvGrpSpPr>
          <p:grpSpPr>
            <a:xfrm>
              <a:off x="0" y="0"/>
              <a:ext cx="13719070" cy="5051384"/>
              <a:chOff x="0" y="0"/>
              <a:chExt cx="5467036" cy="2012971"/>
            </a:xfrm>
          </p:grpSpPr>
          <p:sp>
            <p:nvSpPr>
              <p:cNvPr id="12" name="Freeform 12"/>
              <p:cNvSpPr/>
              <p:nvPr/>
            </p:nvSpPr>
            <p:spPr>
              <a:xfrm>
                <a:off x="0" y="0"/>
                <a:ext cx="5467036" cy="2012971"/>
              </a:xfrm>
              <a:custGeom>
                <a:avLst/>
                <a:gdLst/>
                <a:ahLst/>
                <a:cxnLst/>
                <a:rect l="l" t="t" r="r" b="b"/>
                <a:pathLst>
                  <a:path w="5467036" h="2012971">
                    <a:moveTo>
                      <a:pt x="2759" y="0"/>
                    </a:moveTo>
                    <a:lnTo>
                      <a:pt x="5464277" y="0"/>
                    </a:lnTo>
                    <a:cubicBezTo>
                      <a:pt x="5465800" y="0"/>
                      <a:pt x="5467036" y="1235"/>
                      <a:pt x="5467036" y="2759"/>
                    </a:cubicBezTo>
                    <a:lnTo>
                      <a:pt x="5467036" y="2010212"/>
                    </a:lnTo>
                    <a:cubicBezTo>
                      <a:pt x="5467036" y="2010944"/>
                      <a:pt x="5466745" y="2011646"/>
                      <a:pt x="5466228" y="2012163"/>
                    </a:cubicBezTo>
                    <a:cubicBezTo>
                      <a:pt x="5465710" y="2012681"/>
                      <a:pt x="5465008" y="2012971"/>
                      <a:pt x="5464277" y="2012971"/>
                    </a:cubicBezTo>
                    <a:lnTo>
                      <a:pt x="2759" y="2012971"/>
                    </a:lnTo>
                    <a:cubicBezTo>
                      <a:pt x="2027" y="2012971"/>
                      <a:pt x="1326" y="2012681"/>
                      <a:pt x="808" y="2012163"/>
                    </a:cubicBezTo>
                    <a:cubicBezTo>
                      <a:pt x="291" y="2011646"/>
                      <a:pt x="0" y="2010944"/>
                      <a:pt x="0" y="2010212"/>
                    </a:cubicBezTo>
                    <a:lnTo>
                      <a:pt x="0" y="2759"/>
                    </a:lnTo>
                    <a:cubicBezTo>
                      <a:pt x="0" y="2027"/>
                      <a:pt x="291" y="1326"/>
                      <a:pt x="808" y="808"/>
                    </a:cubicBezTo>
                    <a:cubicBezTo>
                      <a:pt x="1326" y="291"/>
                      <a:pt x="2027" y="0"/>
                      <a:pt x="2759" y="0"/>
                    </a:cubicBezTo>
                    <a:close/>
                  </a:path>
                </a:pathLst>
              </a:custGeom>
              <a:solidFill>
                <a:srgbClr val="B4F9F9"/>
              </a:solidFill>
              <a:ln w="19050" cap="sq">
                <a:solidFill>
                  <a:srgbClr val="FBDAEE"/>
                </a:solidFill>
                <a:prstDash val="solid"/>
                <a:miter/>
              </a:ln>
            </p:spPr>
            <p:txBody>
              <a:bodyPr/>
              <a:lstStyle/>
              <a:p>
                <a:endParaRPr lang="en-US"/>
              </a:p>
            </p:txBody>
          </p:sp>
          <p:sp>
            <p:nvSpPr>
              <p:cNvPr id="13" name="TextBox 13"/>
              <p:cNvSpPr txBox="1"/>
              <p:nvPr/>
            </p:nvSpPr>
            <p:spPr>
              <a:xfrm>
                <a:off x="0" y="-28575"/>
                <a:ext cx="5467036" cy="2041546"/>
              </a:xfrm>
              <a:prstGeom prst="rect">
                <a:avLst/>
              </a:prstGeom>
            </p:spPr>
            <p:txBody>
              <a:bodyPr lIns="28099" tIns="28099" rIns="28099" bIns="28099" rtlCol="0" anchor="ctr"/>
              <a:lstStyle/>
              <a:p>
                <a:pPr algn="ctr">
                  <a:lnSpc>
                    <a:spcPts val="1885"/>
                  </a:lnSpc>
                  <a:spcBef>
                    <a:spcPct val="0"/>
                  </a:spcBef>
                </a:pPr>
                <a:endParaRPr/>
              </a:p>
            </p:txBody>
          </p:sp>
        </p:grpSp>
        <p:grpSp>
          <p:nvGrpSpPr>
            <p:cNvPr id="14" name="Group 14"/>
            <p:cNvGrpSpPr/>
            <p:nvPr/>
          </p:nvGrpSpPr>
          <p:grpSpPr>
            <a:xfrm>
              <a:off x="32798" y="0"/>
              <a:ext cx="13686272" cy="841884"/>
              <a:chOff x="0" y="0"/>
              <a:chExt cx="4224483" cy="259861"/>
            </a:xfrm>
          </p:grpSpPr>
          <p:sp>
            <p:nvSpPr>
              <p:cNvPr id="15" name="Freeform 15"/>
              <p:cNvSpPr/>
              <p:nvPr/>
            </p:nvSpPr>
            <p:spPr>
              <a:xfrm>
                <a:off x="0" y="0"/>
                <a:ext cx="4224482" cy="259861"/>
              </a:xfrm>
              <a:custGeom>
                <a:avLst/>
                <a:gdLst/>
                <a:ahLst/>
                <a:cxnLst/>
                <a:rect l="l" t="t" r="r" b="b"/>
                <a:pathLst>
                  <a:path w="4224482" h="259861">
                    <a:moveTo>
                      <a:pt x="2766" y="0"/>
                    </a:moveTo>
                    <a:lnTo>
                      <a:pt x="4221717" y="0"/>
                    </a:lnTo>
                    <a:cubicBezTo>
                      <a:pt x="4223244" y="0"/>
                      <a:pt x="4224482" y="1238"/>
                      <a:pt x="4224482" y="2766"/>
                    </a:cubicBezTo>
                    <a:lnTo>
                      <a:pt x="4224482" y="257095"/>
                    </a:lnTo>
                    <a:cubicBezTo>
                      <a:pt x="4224482" y="257828"/>
                      <a:pt x="4224191" y="258532"/>
                      <a:pt x="4223672" y="259051"/>
                    </a:cubicBezTo>
                    <a:cubicBezTo>
                      <a:pt x="4223154" y="259569"/>
                      <a:pt x="4222450" y="259861"/>
                      <a:pt x="4221717" y="259861"/>
                    </a:cubicBezTo>
                    <a:lnTo>
                      <a:pt x="2766" y="259861"/>
                    </a:lnTo>
                    <a:cubicBezTo>
                      <a:pt x="2032" y="259861"/>
                      <a:pt x="1329" y="259569"/>
                      <a:pt x="810" y="259051"/>
                    </a:cubicBezTo>
                    <a:cubicBezTo>
                      <a:pt x="291" y="258532"/>
                      <a:pt x="0" y="257828"/>
                      <a:pt x="0" y="257095"/>
                    </a:cubicBezTo>
                    <a:lnTo>
                      <a:pt x="0" y="2766"/>
                    </a:lnTo>
                    <a:cubicBezTo>
                      <a:pt x="0" y="2032"/>
                      <a:pt x="291" y="1329"/>
                      <a:pt x="810" y="810"/>
                    </a:cubicBezTo>
                    <a:cubicBezTo>
                      <a:pt x="1329" y="291"/>
                      <a:pt x="2032" y="0"/>
                      <a:pt x="2766" y="0"/>
                    </a:cubicBezTo>
                    <a:close/>
                  </a:path>
                </a:pathLst>
              </a:custGeom>
              <a:solidFill>
                <a:srgbClr val="B4F9F9"/>
              </a:solidFill>
              <a:ln w="19050" cap="sq">
                <a:solidFill>
                  <a:srgbClr val="FFC7F2"/>
                </a:solidFill>
                <a:prstDash val="solid"/>
                <a:miter/>
              </a:ln>
            </p:spPr>
            <p:txBody>
              <a:bodyPr/>
              <a:lstStyle/>
              <a:p>
                <a:endParaRPr lang="en-US"/>
              </a:p>
            </p:txBody>
          </p:sp>
          <p:sp>
            <p:nvSpPr>
              <p:cNvPr id="16" name="TextBox 16"/>
              <p:cNvSpPr txBox="1"/>
              <p:nvPr/>
            </p:nvSpPr>
            <p:spPr>
              <a:xfrm>
                <a:off x="0" y="-38100"/>
                <a:ext cx="4224483" cy="297961"/>
              </a:xfrm>
              <a:prstGeom prst="rect">
                <a:avLst/>
              </a:prstGeom>
            </p:spPr>
            <p:txBody>
              <a:bodyPr lIns="28437" tIns="28437" rIns="28437" bIns="28437" rtlCol="0" anchor="ctr"/>
              <a:lstStyle/>
              <a:p>
                <a:pPr algn="ctr">
                  <a:lnSpc>
                    <a:spcPts val="2305"/>
                  </a:lnSpc>
                  <a:spcBef>
                    <a:spcPct val="0"/>
                  </a:spcBef>
                </a:pPr>
                <a:endParaRPr/>
              </a:p>
            </p:txBody>
          </p:sp>
        </p:grpSp>
        <p:sp>
          <p:nvSpPr>
            <p:cNvPr id="17" name="TextBox 17"/>
            <p:cNvSpPr txBox="1"/>
            <p:nvPr/>
          </p:nvSpPr>
          <p:spPr>
            <a:xfrm>
              <a:off x="4491837" y="81361"/>
              <a:ext cx="4692006" cy="649406"/>
            </a:xfrm>
            <a:prstGeom prst="rect">
              <a:avLst/>
            </a:prstGeom>
          </p:spPr>
          <p:txBody>
            <a:bodyPr lIns="0" tIns="0" rIns="0" bIns="0" rtlCol="0" anchor="t">
              <a:spAutoFit/>
            </a:bodyPr>
            <a:lstStyle/>
            <a:p>
              <a:pPr algn="ctr">
                <a:lnSpc>
                  <a:spcPts val="3915"/>
                </a:lnSpc>
                <a:spcBef>
                  <a:spcPct val="0"/>
                </a:spcBef>
              </a:pPr>
              <a:r>
                <a:rPr lang="en-US" sz="2796" b="1">
                  <a:solidFill>
                    <a:srgbClr val="000000"/>
                  </a:solidFill>
                  <a:latin typeface="Poppins Semi-Bold"/>
                  <a:ea typeface="Poppins Semi-Bold"/>
                  <a:cs typeface="Poppins Semi-Bold"/>
                  <a:sym typeface="Poppins Semi-Bold"/>
                </a:rPr>
                <a:t>Training Models</a:t>
              </a:r>
            </a:p>
          </p:txBody>
        </p:sp>
        <p:grpSp>
          <p:nvGrpSpPr>
            <p:cNvPr id="18" name="Group 18"/>
            <p:cNvGrpSpPr/>
            <p:nvPr/>
          </p:nvGrpSpPr>
          <p:grpSpPr>
            <a:xfrm rot="5400000">
              <a:off x="2762194" y="-808682"/>
              <a:ext cx="797587" cy="4549201"/>
              <a:chOff x="0" y="0"/>
              <a:chExt cx="147360" cy="840497"/>
            </a:xfrm>
          </p:grpSpPr>
          <p:sp>
            <p:nvSpPr>
              <p:cNvPr id="19" name="Freeform 19"/>
              <p:cNvSpPr/>
              <p:nvPr/>
            </p:nvSpPr>
            <p:spPr>
              <a:xfrm>
                <a:off x="0" y="0"/>
                <a:ext cx="147360" cy="840497"/>
              </a:xfrm>
              <a:custGeom>
                <a:avLst/>
                <a:gdLst/>
                <a:ahLst/>
                <a:cxnLst/>
                <a:rect l="l" t="t" r="r" b="b"/>
                <a:pathLst>
                  <a:path w="147360" h="840497">
                    <a:moveTo>
                      <a:pt x="73680" y="0"/>
                    </a:moveTo>
                    <a:lnTo>
                      <a:pt x="73680" y="0"/>
                    </a:lnTo>
                    <a:cubicBezTo>
                      <a:pt x="114372" y="0"/>
                      <a:pt x="147360" y="32988"/>
                      <a:pt x="147360" y="73680"/>
                    </a:cubicBezTo>
                    <a:lnTo>
                      <a:pt x="147360" y="766817"/>
                    </a:lnTo>
                    <a:cubicBezTo>
                      <a:pt x="147360" y="786359"/>
                      <a:pt x="139597" y="805099"/>
                      <a:pt x="125780" y="818917"/>
                    </a:cubicBezTo>
                    <a:cubicBezTo>
                      <a:pt x="111962" y="832735"/>
                      <a:pt x="93221" y="840497"/>
                      <a:pt x="73680" y="840497"/>
                    </a:cubicBezTo>
                    <a:lnTo>
                      <a:pt x="73680" y="840497"/>
                    </a:lnTo>
                    <a:cubicBezTo>
                      <a:pt x="54139" y="840497"/>
                      <a:pt x="35398" y="832735"/>
                      <a:pt x="21580" y="818917"/>
                    </a:cubicBezTo>
                    <a:cubicBezTo>
                      <a:pt x="7763" y="805099"/>
                      <a:pt x="0" y="786359"/>
                      <a:pt x="0" y="766817"/>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20" name="TextBox 20"/>
              <p:cNvSpPr txBox="1"/>
              <p:nvPr/>
            </p:nvSpPr>
            <p:spPr>
              <a:xfrm>
                <a:off x="0" y="-28575"/>
                <a:ext cx="147360" cy="869072"/>
              </a:xfrm>
              <a:prstGeom prst="rect">
                <a:avLst/>
              </a:prstGeom>
            </p:spPr>
            <p:txBody>
              <a:bodyPr lIns="79833" tIns="79833" rIns="79833" bIns="79833" rtlCol="0" anchor="ctr"/>
              <a:lstStyle/>
              <a:p>
                <a:pPr algn="ctr">
                  <a:lnSpc>
                    <a:spcPts val="2445"/>
                  </a:lnSpc>
                  <a:spcBef>
                    <a:spcPct val="0"/>
                  </a:spcBef>
                </a:pPr>
                <a:endParaRPr/>
              </a:p>
            </p:txBody>
          </p:sp>
        </p:grpSp>
        <p:sp>
          <p:nvSpPr>
            <p:cNvPr id="21" name="TextBox 21"/>
            <p:cNvSpPr txBox="1"/>
            <p:nvPr/>
          </p:nvSpPr>
          <p:spPr>
            <a:xfrm>
              <a:off x="978549" y="1208732"/>
              <a:ext cx="4346909"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LR</a:t>
              </a:r>
            </a:p>
          </p:txBody>
        </p:sp>
        <p:grpSp>
          <p:nvGrpSpPr>
            <p:cNvPr id="22" name="Group 22"/>
            <p:cNvGrpSpPr/>
            <p:nvPr/>
          </p:nvGrpSpPr>
          <p:grpSpPr>
            <a:xfrm rot="5400000">
              <a:off x="2762360" y="118672"/>
              <a:ext cx="794547" cy="4509784"/>
              <a:chOff x="0" y="0"/>
              <a:chExt cx="146798" cy="833215"/>
            </a:xfrm>
          </p:grpSpPr>
          <p:sp>
            <p:nvSpPr>
              <p:cNvPr id="23" name="Freeform 23"/>
              <p:cNvSpPr/>
              <p:nvPr/>
            </p:nvSpPr>
            <p:spPr>
              <a:xfrm>
                <a:off x="0" y="0"/>
                <a:ext cx="146798" cy="833215"/>
              </a:xfrm>
              <a:custGeom>
                <a:avLst/>
                <a:gdLst/>
                <a:ahLst/>
                <a:cxnLst/>
                <a:rect l="l" t="t" r="r" b="b"/>
                <a:pathLst>
                  <a:path w="146798" h="833215">
                    <a:moveTo>
                      <a:pt x="73399" y="0"/>
                    </a:moveTo>
                    <a:lnTo>
                      <a:pt x="73399" y="0"/>
                    </a:lnTo>
                    <a:cubicBezTo>
                      <a:pt x="113936" y="0"/>
                      <a:pt x="146798" y="32862"/>
                      <a:pt x="146798" y="73399"/>
                    </a:cubicBezTo>
                    <a:lnTo>
                      <a:pt x="146798" y="759816"/>
                    </a:lnTo>
                    <a:cubicBezTo>
                      <a:pt x="146798" y="800353"/>
                      <a:pt x="113936" y="833215"/>
                      <a:pt x="73399" y="833215"/>
                    </a:cubicBezTo>
                    <a:lnTo>
                      <a:pt x="73399" y="833215"/>
                    </a:lnTo>
                    <a:cubicBezTo>
                      <a:pt x="32862" y="833215"/>
                      <a:pt x="0" y="800353"/>
                      <a:pt x="0" y="759816"/>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24" name="TextBox 24"/>
              <p:cNvSpPr txBox="1"/>
              <p:nvPr/>
            </p:nvSpPr>
            <p:spPr>
              <a:xfrm>
                <a:off x="0" y="-28575"/>
                <a:ext cx="146798" cy="861790"/>
              </a:xfrm>
              <a:prstGeom prst="rect">
                <a:avLst/>
              </a:prstGeom>
            </p:spPr>
            <p:txBody>
              <a:bodyPr lIns="79833" tIns="79833" rIns="79833" bIns="79833" rtlCol="0" anchor="ctr"/>
              <a:lstStyle/>
              <a:p>
                <a:pPr algn="ctr">
                  <a:lnSpc>
                    <a:spcPts val="1885"/>
                  </a:lnSpc>
                  <a:spcBef>
                    <a:spcPct val="0"/>
                  </a:spcBef>
                </a:pPr>
                <a:endParaRPr/>
              </a:p>
            </p:txBody>
          </p:sp>
        </p:grpSp>
        <p:sp>
          <p:nvSpPr>
            <p:cNvPr id="25" name="TextBox 25"/>
            <p:cNvSpPr txBox="1"/>
            <p:nvPr/>
          </p:nvSpPr>
          <p:spPr>
            <a:xfrm>
              <a:off x="997569" y="2119979"/>
              <a:ext cx="4298167"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KNN</a:t>
              </a:r>
            </a:p>
          </p:txBody>
        </p:sp>
        <p:grpSp>
          <p:nvGrpSpPr>
            <p:cNvPr id="26" name="Group 26"/>
            <p:cNvGrpSpPr/>
            <p:nvPr/>
          </p:nvGrpSpPr>
          <p:grpSpPr>
            <a:xfrm rot="5400000">
              <a:off x="2760840" y="1070675"/>
              <a:ext cx="797587" cy="4509784"/>
              <a:chOff x="0" y="0"/>
              <a:chExt cx="147360" cy="833215"/>
            </a:xfrm>
          </p:grpSpPr>
          <p:sp>
            <p:nvSpPr>
              <p:cNvPr id="27" name="Freeform 27"/>
              <p:cNvSpPr/>
              <p:nvPr/>
            </p:nvSpPr>
            <p:spPr>
              <a:xfrm>
                <a:off x="0" y="0"/>
                <a:ext cx="147360" cy="833215"/>
              </a:xfrm>
              <a:custGeom>
                <a:avLst/>
                <a:gdLst/>
                <a:ahLst/>
                <a:cxnLst/>
                <a:rect l="l" t="t" r="r" b="b"/>
                <a:pathLst>
                  <a:path w="147360" h="833215">
                    <a:moveTo>
                      <a:pt x="73680" y="0"/>
                    </a:moveTo>
                    <a:lnTo>
                      <a:pt x="73680" y="0"/>
                    </a:lnTo>
                    <a:cubicBezTo>
                      <a:pt x="114372" y="0"/>
                      <a:pt x="147360" y="32988"/>
                      <a:pt x="147360" y="73680"/>
                    </a:cubicBezTo>
                    <a:lnTo>
                      <a:pt x="147360" y="759535"/>
                    </a:lnTo>
                    <a:cubicBezTo>
                      <a:pt x="147360" y="779076"/>
                      <a:pt x="139597" y="797817"/>
                      <a:pt x="125780" y="811634"/>
                    </a:cubicBezTo>
                    <a:cubicBezTo>
                      <a:pt x="111962" y="825452"/>
                      <a:pt x="93221" y="833215"/>
                      <a:pt x="73680" y="833215"/>
                    </a:cubicBezTo>
                    <a:lnTo>
                      <a:pt x="73680" y="833215"/>
                    </a:lnTo>
                    <a:cubicBezTo>
                      <a:pt x="54139" y="833215"/>
                      <a:pt x="35398" y="825452"/>
                      <a:pt x="21580" y="811634"/>
                    </a:cubicBezTo>
                    <a:cubicBezTo>
                      <a:pt x="7763" y="797817"/>
                      <a:pt x="0" y="779076"/>
                      <a:pt x="0" y="759535"/>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28" name="TextBox 28"/>
              <p:cNvSpPr txBox="1"/>
              <p:nvPr/>
            </p:nvSpPr>
            <p:spPr>
              <a:xfrm>
                <a:off x="0" y="-28575"/>
                <a:ext cx="147360" cy="861790"/>
              </a:xfrm>
              <a:prstGeom prst="rect">
                <a:avLst/>
              </a:prstGeom>
            </p:spPr>
            <p:txBody>
              <a:bodyPr lIns="79833" tIns="79833" rIns="79833" bIns="79833" rtlCol="0" anchor="ctr"/>
              <a:lstStyle/>
              <a:p>
                <a:pPr algn="ctr">
                  <a:lnSpc>
                    <a:spcPts val="1885"/>
                  </a:lnSpc>
                  <a:spcBef>
                    <a:spcPct val="0"/>
                  </a:spcBef>
                </a:pPr>
                <a:endParaRPr/>
              </a:p>
            </p:txBody>
          </p:sp>
        </p:grpSp>
        <p:sp>
          <p:nvSpPr>
            <p:cNvPr id="29" name="TextBox 29"/>
            <p:cNvSpPr txBox="1"/>
            <p:nvPr/>
          </p:nvSpPr>
          <p:spPr>
            <a:xfrm>
              <a:off x="996105" y="3068380"/>
              <a:ext cx="430924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RF</a:t>
              </a:r>
            </a:p>
          </p:txBody>
        </p:sp>
        <p:grpSp>
          <p:nvGrpSpPr>
            <p:cNvPr id="30" name="Group 30"/>
            <p:cNvGrpSpPr/>
            <p:nvPr/>
          </p:nvGrpSpPr>
          <p:grpSpPr>
            <a:xfrm rot="5400000">
              <a:off x="2771537" y="1987497"/>
              <a:ext cx="794547" cy="4491430"/>
              <a:chOff x="0" y="0"/>
              <a:chExt cx="146798" cy="829824"/>
            </a:xfrm>
          </p:grpSpPr>
          <p:sp>
            <p:nvSpPr>
              <p:cNvPr id="31" name="Freeform 31"/>
              <p:cNvSpPr/>
              <p:nvPr/>
            </p:nvSpPr>
            <p:spPr>
              <a:xfrm>
                <a:off x="0" y="0"/>
                <a:ext cx="146798" cy="829824"/>
              </a:xfrm>
              <a:custGeom>
                <a:avLst/>
                <a:gdLst/>
                <a:ahLst/>
                <a:cxnLst/>
                <a:rect l="l" t="t" r="r" b="b"/>
                <a:pathLst>
                  <a:path w="146798" h="829824">
                    <a:moveTo>
                      <a:pt x="73399" y="0"/>
                    </a:moveTo>
                    <a:lnTo>
                      <a:pt x="73399" y="0"/>
                    </a:lnTo>
                    <a:cubicBezTo>
                      <a:pt x="113936" y="0"/>
                      <a:pt x="146798" y="32862"/>
                      <a:pt x="146798" y="73399"/>
                    </a:cubicBezTo>
                    <a:lnTo>
                      <a:pt x="146798" y="756425"/>
                    </a:lnTo>
                    <a:cubicBezTo>
                      <a:pt x="146798" y="796962"/>
                      <a:pt x="113936" y="829824"/>
                      <a:pt x="73399" y="829824"/>
                    </a:cubicBezTo>
                    <a:lnTo>
                      <a:pt x="73399" y="829824"/>
                    </a:lnTo>
                    <a:cubicBezTo>
                      <a:pt x="32862" y="829824"/>
                      <a:pt x="0" y="796962"/>
                      <a:pt x="0" y="756425"/>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32" name="TextBox 32"/>
              <p:cNvSpPr txBox="1"/>
              <p:nvPr/>
            </p:nvSpPr>
            <p:spPr>
              <a:xfrm>
                <a:off x="0" y="-28575"/>
                <a:ext cx="146798" cy="858399"/>
              </a:xfrm>
              <a:prstGeom prst="rect">
                <a:avLst/>
              </a:prstGeom>
            </p:spPr>
            <p:txBody>
              <a:bodyPr lIns="79833" tIns="79833" rIns="79833" bIns="79833" rtlCol="0" anchor="ctr"/>
              <a:lstStyle/>
              <a:p>
                <a:pPr algn="ctr">
                  <a:lnSpc>
                    <a:spcPts val="1885"/>
                  </a:lnSpc>
                  <a:spcBef>
                    <a:spcPct val="0"/>
                  </a:spcBef>
                </a:pPr>
                <a:endParaRPr/>
              </a:p>
            </p:txBody>
          </p:sp>
        </p:grpSp>
        <p:sp>
          <p:nvSpPr>
            <p:cNvPr id="33" name="TextBox 33"/>
            <p:cNvSpPr txBox="1"/>
            <p:nvPr/>
          </p:nvSpPr>
          <p:spPr>
            <a:xfrm>
              <a:off x="1019296" y="3911501"/>
              <a:ext cx="4280674" cy="526700"/>
            </a:xfrm>
            <a:prstGeom prst="rect">
              <a:avLst/>
            </a:prstGeom>
          </p:spPr>
          <p:txBody>
            <a:bodyPr lIns="0" tIns="0" rIns="0" bIns="0" rtlCol="0" anchor="t">
              <a:spAutoFit/>
            </a:bodyPr>
            <a:lstStyle/>
            <a:p>
              <a:pPr algn="ctr">
                <a:lnSpc>
                  <a:spcPts val="3437"/>
                </a:lnSpc>
                <a:spcBef>
                  <a:spcPct val="0"/>
                </a:spcBef>
              </a:pPr>
              <a:r>
                <a:rPr lang="en-US" sz="2455" b="1">
                  <a:solidFill>
                    <a:srgbClr val="000000"/>
                  </a:solidFill>
                  <a:latin typeface="Canva Sans Bold"/>
                  <a:ea typeface="Canva Sans Bold"/>
                  <a:cs typeface="Canva Sans Bold"/>
                  <a:sym typeface="Canva Sans Bold"/>
                </a:rPr>
                <a:t>Gradient Boost</a:t>
              </a:r>
            </a:p>
          </p:txBody>
        </p:sp>
        <p:grpSp>
          <p:nvGrpSpPr>
            <p:cNvPr id="34" name="Group 34"/>
            <p:cNvGrpSpPr/>
            <p:nvPr/>
          </p:nvGrpSpPr>
          <p:grpSpPr>
            <a:xfrm>
              <a:off x="11516458" y="0"/>
              <a:ext cx="2202612" cy="5051384"/>
              <a:chOff x="0" y="0"/>
              <a:chExt cx="679871" cy="1559189"/>
            </a:xfrm>
          </p:grpSpPr>
          <p:sp>
            <p:nvSpPr>
              <p:cNvPr id="35" name="Freeform 35"/>
              <p:cNvSpPr/>
              <p:nvPr/>
            </p:nvSpPr>
            <p:spPr>
              <a:xfrm>
                <a:off x="0" y="0"/>
                <a:ext cx="679871" cy="1559189"/>
              </a:xfrm>
              <a:custGeom>
                <a:avLst/>
                <a:gdLst/>
                <a:ahLst/>
                <a:cxnLst/>
                <a:rect l="l" t="t" r="r" b="b"/>
                <a:pathLst>
                  <a:path w="679871" h="1559189">
                    <a:moveTo>
                      <a:pt x="17186" y="0"/>
                    </a:moveTo>
                    <a:lnTo>
                      <a:pt x="662685" y="0"/>
                    </a:lnTo>
                    <a:cubicBezTo>
                      <a:pt x="667243" y="0"/>
                      <a:pt x="671614" y="1811"/>
                      <a:pt x="674837" y="5034"/>
                    </a:cubicBezTo>
                    <a:cubicBezTo>
                      <a:pt x="678060" y="8257"/>
                      <a:pt x="679871" y="12628"/>
                      <a:pt x="679871" y="17186"/>
                    </a:cubicBezTo>
                    <a:lnTo>
                      <a:pt x="679871" y="1542003"/>
                    </a:lnTo>
                    <a:cubicBezTo>
                      <a:pt x="679871" y="1546561"/>
                      <a:pt x="678060" y="1550932"/>
                      <a:pt x="674837" y="1554155"/>
                    </a:cubicBezTo>
                    <a:cubicBezTo>
                      <a:pt x="671614" y="1557378"/>
                      <a:pt x="667243" y="1559189"/>
                      <a:pt x="662685" y="1559189"/>
                    </a:cubicBezTo>
                    <a:lnTo>
                      <a:pt x="17186" y="1559189"/>
                    </a:lnTo>
                    <a:cubicBezTo>
                      <a:pt x="12628" y="1559189"/>
                      <a:pt x="8257" y="1557378"/>
                      <a:pt x="5034" y="1554155"/>
                    </a:cubicBezTo>
                    <a:cubicBezTo>
                      <a:pt x="1811" y="1550932"/>
                      <a:pt x="0" y="1546561"/>
                      <a:pt x="0" y="1542003"/>
                    </a:cubicBezTo>
                    <a:lnTo>
                      <a:pt x="0" y="17186"/>
                    </a:lnTo>
                    <a:cubicBezTo>
                      <a:pt x="0" y="12628"/>
                      <a:pt x="1811" y="8257"/>
                      <a:pt x="5034" y="5034"/>
                    </a:cubicBezTo>
                    <a:cubicBezTo>
                      <a:pt x="8257" y="1811"/>
                      <a:pt x="12628" y="0"/>
                      <a:pt x="17186" y="0"/>
                    </a:cubicBezTo>
                    <a:close/>
                  </a:path>
                </a:pathLst>
              </a:custGeom>
              <a:solidFill>
                <a:srgbClr val="B4F9F9"/>
              </a:solidFill>
              <a:ln w="38100" cap="sq">
                <a:solidFill>
                  <a:srgbClr val="FFC7F2"/>
                </a:solidFill>
                <a:prstDash val="solid"/>
                <a:miter/>
              </a:ln>
            </p:spPr>
            <p:txBody>
              <a:bodyPr/>
              <a:lstStyle/>
              <a:p>
                <a:endParaRPr lang="en-US"/>
              </a:p>
            </p:txBody>
          </p:sp>
          <p:sp>
            <p:nvSpPr>
              <p:cNvPr id="36" name="TextBox 36"/>
              <p:cNvSpPr txBox="1"/>
              <p:nvPr/>
            </p:nvSpPr>
            <p:spPr>
              <a:xfrm>
                <a:off x="0" y="-38100"/>
                <a:ext cx="679871" cy="1597289"/>
              </a:xfrm>
              <a:prstGeom prst="rect">
                <a:avLst/>
              </a:prstGeom>
            </p:spPr>
            <p:txBody>
              <a:bodyPr lIns="28437" tIns="28437" rIns="28437" bIns="28437" rtlCol="0" anchor="ctr"/>
              <a:lstStyle/>
              <a:p>
                <a:pPr algn="ctr">
                  <a:lnSpc>
                    <a:spcPts val="2305"/>
                  </a:lnSpc>
                  <a:spcBef>
                    <a:spcPct val="0"/>
                  </a:spcBef>
                </a:pPr>
                <a:endParaRPr/>
              </a:p>
            </p:txBody>
          </p:sp>
        </p:grpSp>
        <p:sp>
          <p:nvSpPr>
            <p:cNvPr id="37" name="TextBox 37"/>
            <p:cNvSpPr txBox="1"/>
            <p:nvPr/>
          </p:nvSpPr>
          <p:spPr>
            <a:xfrm>
              <a:off x="11872790" y="784734"/>
              <a:ext cx="1627083" cy="1052831"/>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Poppins"/>
                  <a:ea typeface="Poppins"/>
                  <a:cs typeface="Poppins"/>
                  <a:sym typeface="Poppins"/>
                </a:rPr>
                <a:t>Training Set 70%</a:t>
              </a:r>
            </a:p>
          </p:txBody>
        </p:sp>
        <p:sp>
          <p:nvSpPr>
            <p:cNvPr id="38" name="TextBox 38"/>
            <p:cNvSpPr txBox="1"/>
            <p:nvPr/>
          </p:nvSpPr>
          <p:spPr>
            <a:xfrm>
              <a:off x="11557548" y="2791223"/>
              <a:ext cx="2202612" cy="1052831"/>
            </a:xfrm>
            <a:prstGeom prst="rect">
              <a:avLst/>
            </a:prstGeom>
          </p:spPr>
          <p:txBody>
            <a:bodyPr lIns="0" tIns="0" rIns="0" bIns="0" rtlCol="0" anchor="t">
              <a:spAutoFit/>
            </a:bodyPr>
            <a:lstStyle/>
            <a:p>
              <a:pPr algn="ctr">
                <a:lnSpc>
                  <a:spcPts val="3246"/>
                </a:lnSpc>
                <a:spcBef>
                  <a:spcPct val="0"/>
                </a:spcBef>
              </a:pPr>
              <a:r>
                <a:rPr lang="en-US" sz="2319">
                  <a:solidFill>
                    <a:srgbClr val="000000"/>
                  </a:solidFill>
                  <a:latin typeface="Poppins"/>
                  <a:ea typeface="Poppins"/>
                  <a:cs typeface="Poppins"/>
                  <a:sym typeface="Poppins"/>
                </a:rPr>
                <a:t>Validation Set 30%</a:t>
              </a:r>
            </a:p>
          </p:txBody>
        </p:sp>
        <p:sp>
          <p:nvSpPr>
            <p:cNvPr id="39" name="AutoShape 39"/>
            <p:cNvSpPr/>
            <p:nvPr/>
          </p:nvSpPr>
          <p:spPr>
            <a:xfrm>
              <a:off x="11516458" y="2410096"/>
              <a:ext cx="2202612" cy="0"/>
            </a:xfrm>
            <a:prstGeom prst="line">
              <a:avLst/>
            </a:prstGeom>
            <a:ln w="64541" cap="flat">
              <a:solidFill>
                <a:srgbClr val="E5BCF0"/>
              </a:solidFill>
              <a:prstDash val="solid"/>
              <a:headEnd type="none" w="sm" len="sm"/>
              <a:tailEnd type="none" w="sm" len="sm"/>
            </a:ln>
          </p:spPr>
          <p:txBody>
            <a:bodyPr/>
            <a:lstStyle/>
            <a:p>
              <a:endParaRPr lang="en-US" dirty="0"/>
            </a:p>
          </p:txBody>
        </p:sp>
        <p:grpSp>
          <p:nvGrpSpPr>
            <p:cNvPr id="40" name="Group 40"/>
            <p:cNvGrpSpPr/>
            <p:nvPr/>
          </p:nvGrpSpPr>
          <p:grpSpPr>
            <a:xfrm rot="5400000">
              <a:off x="8091077" y="-808682"/>
              <a:ext cx="797587" cy="4549201"/>
              <a:chOff x="0" y="0"/>
              <a:chExt cx="147360" cy="840497"/>
            </a:xfrm>
          </p:grpSpPr>
          <p:sp>
            <p:nvSpPr>
              <p:cNvPr id="41" name="Freeform 41"/>
              <p:cNvSpPr/>
              <p:nvPr/>
            </p:nvSpPr>
            <p:spPr>
              <a:xfrm>
                <a:off x="0" y="0"/>
                <a:ext cx="147360" cy="840497"/>
              </a:xfrm>
              <a:custGeom>
                <a:avLst/>
                <a:gdLst/>
                <a:ahLst/>
                <a:cxnLst/>
                <a:rect l="l" t="t" r="r" b="b"/>
                <a:pathLst>
                  <a:path w="147360" h="840497">
                    <a:moveTo>
                      <a:pt x="73680" y="0"/>
                    </a:moveTo>
                    <a:lnTo>
                      <a:pt x="73680" y="0"/>
                    </a:lnTo>
                    <a:cubicBezTo>
                      <a:pt x="114372" y="0"/>
                      <a:pt x="147360" y="32988"/>
                      <a:pt x="147360" y="73680"/>
                    </a:cubicBezTo>
                    <a:lnTo>
                      <a:pt x="147360" y="766817"/>
                    </a:lnTo>
                    <a:cubicBezTo>
                      <a:pt x="147360" y="786359"/>
                      <a:pt x="139597" y="805099"/>
                      <a:pt x="125780" y="818917"/>
                    </a:cubicBezTo>
                    <a:cubicBezTo>
                      <a:pt x="111962" y="832735"/>
                      <a:pt x="93221" y="840497"/>
                      <a:pt x="73680" y="840497"/>
                    </a:cubicBezTo>
                    <a:lnTo>
                      <a:pt x="73680" y="840497"/>
                    </a:lnTo>
                    <a:cubicBezTo>
                      <a:pt x="54139" y="840497"/>
                      <a:pt x="35398" y="832735"/>
                      <a:pt x="21580" y="818917"/>
                    </a:cubicBezTo>
                    <a:cubicBezTo>
                      <a:pt x="7763" y="805099"/>
                      <a:pt x="0" y="786359"/>
                      <a:pt x="0" y="766817"/>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42" name="TextBox 42"/>
              <p:cNvSpPr txBox="1"/>
              <p:nvPr/>
            </p:nvSpPr>
            <p:spPr>
              <a:xfrm>
                <a:off x="0" y="-28575"/>
                <a:ext cx="147360" cy="869072"/>
              </a:xfrm>
              <a:prstGeom prst="rect">
                <a:avLst/>
              </a:prstGeom>
            </p:spPr>
            <p:txBody>
              <a:bodyPr lIns="74345" tIns="74345" rIns="74345" bIns="74345" rtlCol="0" anchor="ctr"/>
              <a:lstStyle/>
              <a:p>
                <a:pPr algn="ctr">
                  <a:lnSpc>
                    <a:spcPts val="1885"/>
                  </a:lnSpc>
                  <a:spcBef>
                    <a:spcPct val="0"/>
                  </a:spcBef>
                </a:pPr>
                <a:endParaRPr/>
              </a:p>
            </p:txBody>
          </p:sp>
        </p:grpSp>
        <p:sp>
          <p:nvSpPr>
            <p:cNvPr id="43" name="TextBox 43"/>
            <p:cNvSpPr txBox="1"/>
            <p:nvPr/>
          </p:nvSpPr>
          <p:spPr>
            <a:xfrm>
              <a:off x="6251978" y="1149453"/>
              <a:ext cx="4346909"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AdaBoost</a:t>
              </a:r>
            </a:p>
          </p:txBody>
        </p:sp>
        <p:grpSp>
          <p:nvGrpSpPr>
            <p:cNvPr id="44" name="Group 44"/>
            <p:cNvGrpSpPr/>
            <p:nvPr/>
          </p:nvGrpSpPr>
          <p:grpSpPr>
            <a:xfrm rot="5400000">
              <a:off x="8091242" y="118672"/>
              <a:ext cx="794547" cy="4509784"/>
              <a:chOff x="0" y="0"/>
              <a:chExt cx="146798" cy="833215"/>
            </a:xfrm>
          </p:grpSpPr>
          <p:sp>
            <p:nvSpPr>
              <p:cNvPr id="45" name="Freeform 45"/>
              <p:cNvSpPr/>
              <p:nvPr/>
            </p:nvSpPr>
            <p:spPr>
              <a:xfrm>
                <a:off x="0" y="0"/>
                <a:ext cx="146798" cy="833215"/>
              </a:xfrm>
              <a:custGeom>
                <a:avLst/>
                <a:gdLst/>
                <a:ahLst/>
                <a:cxnLst/>
                <a:rect l="l" t="t" r="r" b="b"/>
                <a:pathLst>
                  <a:path w="146798" h="833215">
                    <a:moveTo>
                      <a:pt x="73399" y="0"/>
                    </a:moveTo>
                    <a:lnTo>
                      <a:pt x="73399" y="0"/>
                    </a:lnTo>
                    <a:cubicBezTo>
                      <a:pt x="113936" y="0"/>
                      <a:pt x="146798" y="32862"/>
                      <a:pt x="146798" y="73399"/>
                    </a:cubicBezTo>
                    <a:lnTo>
                      <a:pt x="146798" y="759816"/>
                    </a:lnTo>
                    <a:cubicBezTo>
                      <a:pt x="146798" y="800353"/>
                      <a:pt x="113936" y="833215"/>
                      <a:pt x="73399" y="833215"/>
                    </a:cubicBezTo>
                    <a:lnTo>
                      <a:pt x="73399" y="833215"/>
                    </a:lnTo>
                    <a:cubicBezTo>
                      <a:pt x="32862" y="833215"/>
                      <a:pt x="0" y="800353"/>
                      <a:pt x="0" y="759816"/>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46" name="TextBox 46"/>
              <p:cNvSpPr txBox="1"/>
              <p:nvPr/>
            </p:nvSpPr>
            <p:spPr>
              <a:xfrm>
                <a:off x="0" y="-28575"/>
                <a:ext cx="146798" cy="861790"/>
              </a:xfrm>
              <a:prstGeom prst="rect">
                <a:avLst/>
              </a:prstGeom>
            </p:spPr>
            <p:txBody>
              <a:bodyPr lIns="74345" tIns="74345" rIns="74345" bIns="74345" rtlCol="0" anchor="ctr"/>
              <a:lstStyle/>
              <a:p>
                <a:pPr algn="ctr">
                  <a:lnSpc>
                    <a:spcPts val="1885"/>
                  </a:lnSpc>
                  <a:spcBef>
                    <a:spcPct val="0"/>
                  </a:spcBef>
                </a:pPr>
                <a:endParaRPr/>
              </a:p>
            </p:txBody>
          </p:sp>
        </p:grpSp>
        <p:sp>
          <p:nvSpPr>
            <p:cNvPr id="47" name="TextBox 47"/>
            <p:cNvSpPr txBox="1"/>
            <p:nvPr/>
          </p:nvSpPr>
          <p:spPr>
            <a:xfrm>
              <a:off x="6316408" y="2050130"/>
              <a:ext cx="4298167"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Bagging</a:t>
              </a:r>
            </a:p>
          </p:txBody>
        </p:sp>
        <p:grpSp>
          <p:nvGrpSpPr>
            <p:cNvPr id="48" name="Group 48"/>
            <p:cNvGrpSpPr/>
            <p:nvPr/>
          </p:nvGrpSpPr>
          <p:grpSpPr>
            <a:xfrm rot="5400000">
              <a:off x="8089722" y="1070675"/>
              <a:ext cx="797587" cy="4509784"/>
              <a:chOff x="0" y="0"/>
              <a:chExt cx="147360" cy="833215"/>
            </a:xfrm>
          </p:grpSpPr>
          <p:sp>
            <p:nvSpPr>
              <p:cNvPr id="49" name="Freeform 49"/>
              <p:cNvSpPr/>
              <p:nvPr/>
            </p:nvSpPr>
            <p:spPr>
              <a:xfrm>
                <a:off x="0" y="0"/>
                <a:ext cx="147360" cy="833215"/>
              </a:xfrm>
              <a:custGeom>
                <a:avLst/>
                <a:gdLst/>
                <a:ahLst/>
                <a:cxnLst/>
                <a:rect l="l" t="t" r="r" b="b"/>
                <a:pathLst>
                  <a:path w="147360" h="833215">
                    <a:moveTo>
                      <a:pt x="73680" y="0"/>
                    </a:moveTo>
                    <a:lnTo>
                      <a:pt x="73680" y="0"/>
                    </a:lnTo>
                    <a:cubicBezTo>
                      <a:pt x="114372" y="0"/>
                      <a:pt x="147360" y="32988"/>
                      <a:pt x="147360" y="73680"/>
                    </a:cubicBezTo>
                    <a:lnTo>
                      <a:pt x="147360" y="759535"/>
                    </a:lnTo>
                    <a:cubicBezTo>
                      <a:pt x="147360" y="779076"/>
                      <a:pt x="139597" y="797817"/>
                      <a:pt x="125780" y="811634"/>
                    </a:cubicBezTo>
                    <a:cubicBezTo>
                      <a:pt x="111962" y="825452"/>
                      <a:pt x="93221" y="833215"/>
                      <a:pt x="73680" y="833215"/>
                    </a:cubicBezTo>
                    <a:lnTo>
                      <a:pt x="73680" y="833215"/>
                    </a:lnTo>
                    <a:cubicBezTo>
                      <a:pt x="54139" y="833215"/>
                      <a:pt x="35398" y="825452"/>
                      <a:pt x="21580" y="811634"/>
                    </a:cubicBezTo>
                    <a:cubicBezTo>
                      <a:pt x="7763" y="797817"/>
                      <a:pt x="0" y="779076"/>
                      <a:pt x="0" y="759535"/>
                    </a:cubicBezTo>
                    <a:lnTo>
                      <a:pt x="0" y="73680"/>
                    </a:lnTo>
                    <a:cubicBezTo>
                      <a:pt x="0" y="54139"/>
                      <a:pt x="7763" y="35398"/>
                      <a:pt x="21580" y="21580"/>
                    </a:cubicBezTo>
                    <a:cubicBezTo>
                      <a:pt x="35398" y="7763"/>
                      <a:pt x="54139" y="0"/>
                      <a:pt x="73680" y="0"/>
                    </a:cubicBezTo>
                    <a:close/>
                  </a:path>
                </a:pathLst>
              </a:custGeom>
              <a:solidFill>
                <a:srgbClr val="F9FFF1"/>
              </a:solidFill>
              <a:ln w="19050" cap="sq">
                <a:solidFill>
                  <a:srgbClr val="F7C696"/>
                </a:solidFill>
                <a:prstDash val="solid"/>
                <a:miter/>
              </a:ln>
            </p:spPr>
            <p:txBody>
              <a:bodyPr/>
              <a:lstStyle/>
              <a:p>
                <a:endParaRPr lang="en-US"/>
              </a:p>
            </p:txBody>
          </p:sp>
          <p:sp>
            <p:nvSpPr>
              <p:cNvPr id="50" name="TextBox 50"/>
              <p:cNvSpPr txBox="1"/>
              <p:nvPr/>
            </p:nvSpPr>
            <p:spPr>
              <a:xfrm>
                <a:off x="0" y="-28575"/>
                <a:ext cx="147360" cy="861790"/>
              </a:xfrm>
              <a:prstGeom prst="rect">
                <a:avLst/>
              </a:prstGeom>
            </p:spPr>
            <p:txBody>
              <a:bodyPr lIns="74345" tIns="74345" rIns="74345" bIns="74345" rtlCol="0" anchor="ctr"/>
              <a:lstStyle/>
              <a:p>
                <a:pPr algn="ctr">
                  <a:lnSpc>
                    <a:spcPts val="1885"/>
                  </a:lnSpc>
                  <a:spcBef>
                    <a:spcPct val="0"/>
                  </a:spcBef>
                </a:pPr>
                <a:endParaRPr/>
              </a:p>
            </p:txBody>
          </p:sp>
        </p:grpSp>
        <p:sp>
          <p:nvSpPr>
            <p:cNvPr id="51" name="TextBox 51"/>
            <p:cNvSpPr txBox="1"/>
            <p:nvPr/>
          </p:nvSpPr>
          <p:spPr>
            <a:xfrm>
              <a:off x="6343071" y="3009101"/>
              <a:ext cx="430924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Extra Trees</a:t>
              </a:r>
            </a:p>
          </p:txBody>
        </p:sp>
        <p:grpSp>
          <p:nvGrpSpPr>
            <p:cNvPr id="52" name="Group 52"/>
            <p:cNvGrpSpPr/>
            <p:nvPr/>
          </p:nvGrpSpPr>
          <p:grpSpPr>
            <a:xfrm rot="5400000">
              <a:off x="8100419" y="1987497"/>
              <a:ext cx="794547" cy="4491430"/>
              <a:chOff x="0" y="0"/>
              <a:chExt cx="146798" cy="829824"/>
            </a:xfrm>
          </p:grpSpPr>
          <p:sp>
            <p:nvSpPr>
              <p:cNvPr id="53" name="Freeform 53"/>
              <p:cNvSpPr/>
              <p:nvPr/>
            </p:nvSpPr>
            <p:spPr>
              <a:xfrm>
                <a:off x="0" y="0"/>
                <a:ext cx="146798" cy="829824"/>
              </a:xfrm>
              <a:custGeom>
                <a:avLst/>
                <a:gdLst/>
                <a:ahLst/>
                <a:cxnLst/>
                <a:rect l="l" t="t" r="r" b="b"/>
                <a:pathLst>
                  <a:path w="146798" h="829824">
                    <a:moveTo>
                      <a:pt x="73399" y="0"/>
                    </a:moveTo>
                    <a:lnTo>
                      <a:pt x="73399" y="0"/>
                    </a:lnTo>
                    <a:cubicBezTo>
                      <a:pt x="113936" y="0"/>
                      <a:pt x="146798" y="32862"/>
                      <a:pt x="146798" y="73399"/>
                    </a:cubicBezTo>
                    <a:lnTo>
                      <a:pt x="146798" y="756425"/>
                    </a:lnTo>
                    <a:cubicBezTo>
                      <a:pt x="146798" y="796962"/>
                      <a:pt x="113936" y="829824"/>
                      <a:pt x="73399" y="829824"/>
                    </a:cubicBezTo>
                    <a:lnTo>
                      <a:pt x="73399" y="829824"/>
                    </a:lnTo>
                    <a:cubicBezTo>
                      <a:pt x="32862" y="829824"/>
                      <a:pt x="0" y="796962"/>
                      <a:pt x="0" y="756425"/>
                    </a:cubicBezTo>
                    <a:lnTo>
                      <a:pt x="0" y="73399"/>
                    </a:lnTo>
                    <a:cubicBezTo>
                      <a:pt x="0" y="32862"/>
                      <a:pt x="32862" y="0"/>
                      <a:pt x="73399" y="0"/>
                    </a:cubicBezTo>
                    <a:close/>
                  </a:path>
                </a:pathLst>
              </a:custGeom>
              <a:solidFill>
                <a:srgbClr val="F9FFF1"/>
              </a:solidFill>
              <a:ln w="19050" cap="sq">
                <a:solidFill>
                  <a:srgbClr val="F7C696"/>
                </a:solidFill>
                <a:prstDash val="solid"/>
                <a:miter/>
              </a:ln>
            </p:spPr>
            <p:txBody>
              <a:bodyPr/>
              <a:lstStyle/>
              <a:p>
                <a:endParaRPr lang="en-US"/>
              </a:p>
            </p:txBody>
          </p:sp>
          <p:sp>
            <p:nvSpPr>
              <p:cNvPr id="54" name="TextBox 54"/>
              <p:cNvSpPr txBox="1"/>
              <p:nvPr/>
            </p:nvSpPr>
            <p:spPr>
              <a:xfrm>
                <a:off x="0" y="-28575"/>
                <a:ext cx="146798" cy="858399"/>
              </a:xfrm>
              <a:prstGeom prst="rect">
                <a:avLst/>
              </a:prstGeom>
            </p:spPr>
            <p:txBody>
              <a:bodyPr lIns="74345" tIns="74345" rIns="74345" bIns="74345" rtlCol="0" anchor="ctr"/>
              <a:lstStyle/>
              <a:p>
                <a:pPr algn="ctr">
                  <a:lnSpc>
                    <a:spcPts val="1885"/>
                  </a:lnSpc>
                  <a:spcBef>
                    <a:spcPct val="0"/>
                  </a:spcBef>
                </a:pPr>
                <a:endParaRPr/>
              </a:p>
            </p:txBody>
          </p:sp>
        </p:grpSp>
        <p:sp>
          <p:nvSpPr>
            <p:cNvPr id="55" name="TextBox 55"/>
            <p:cNvSpPr txBox="1"/>
            <p:nvPr/>
          </p:nvSpPr>
          <p:spPr>
            <a:xfrm>
              <a:off x="6325154" y="3916745"/>
              <a:ext cx="4280674" cy="575782"/>
            </a:xfrm>
            <a:prstGeom prst="rect">
              <a:avLst/>
            </a:prstGeom>
          </p:spPr>
          <p:txBody>
            <a:bodyPr lIns="0" tIns="0" rIns="0" bIns="0" rtlCol="0" anchor="t">
              <a:spAutoFit/>
            </a:bodyPr>
            <a:lstStyle/>
            <a:p>
              <a:pPr algn="ctr">
                <a:lnSpc>
                  <a:spcPts val="3628"/>
                </a:lnSpc>
                <a:spcBef>
                  <a:spcPct val="0"/>
                </a:spcBef>
              </a:pPr>
              <a:r>
                <a:rPr lang="en-US" sz="2592" b="1">
                  <a:solidFill>
                    <a:srgbClr val="000000"/>
                  </a:solidFill>
                  <a:latin typeface="Canva Sans Bold"/>
                  <a:ea typeface="Canva Sans Bold"/>
                  <a:cs typeface="Canva Sans Bold"/>
                  <a:sym typeface="Canva Sans Bold"/>
                </a:rPr>
                <a:t>XGBoost</a:t>
              </a:r>
            </a:p>
          </p:txBody>
        </p:sp>
        <p:sp>
          <p:nvSpPr>
            <p:cNvPr id="56" name="Freeform 56"/>
            <p:cNvSpPr/>
            <p:nvPr/>
          </p:nvSpPr>
          <p:spPr>
            <a:xfrm>
              <a:off x="13719070" y="2926773"/>
              <a:ext cx="960113" cy="520861"/>
            </a:xfrm>
            <a:custGeom>
              <a:avLst/>
              <a:gdLst/>
              <a:ahLst/>
              <a:cxnLst/>
              <a:rect l="l" t="t" r="r" b="b"/>
              <a:pathLst>
                <a:path w="960113" h="520861">
                  <a:moveTo>
                    <a:pt x="0" y="0"/>
                  </a:moveTo>
                  <a:lnTo>
                    <a:pt x="960113" y="0"/>
                  </a:lnTo>
                  <a:lnTo>
                    <a:pt x="960113" y="520861"/>
                  </a:lnTo>
                  <a:lnTo>
                    <a:pt x="0" y="5208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7" name="Group 57"/>
            <p:cNvGrpSpPr/>
            <p:nvPr/>
          </p:nvGrpSpPr>
          <p:grpSpPr>
            <a:xfrm>
              <a:off x="13683586" y="0"/>
              <a:ext cx="4385675" cy="5032290"/>
              <a:chOff x="0" y="0"/>
              <a:chExt cx="1353707" cy="1553295"/>
            </a:xfrm>
          </p:grpSpPr>
          <p:sp>
            <p:nvSpPr>
              <p:cNvPr id="58" name="Freeform 58"/>
              <p:cNvSpPr/>
              <p:nvPr/>
            </p:nvSpPr>
            <p:spPr>
              <a:xfrm>
                <a:off x="0" y="0"/>
                <a:ext cx="1353707" cy="1553295"/>
              </a:xfrm>
              <a:custGeom>
                <a:avLst/>
                <a:gdLst/>
                <a:ahLst/>
                <a:cxnLst/>
                <a:rect l="l" t="t" r="r" b="b"/>
                <a:pathLst>
                  <a:path w="1353707" h="1553295">
                    <a:moveTo>
                      <a:pt x="8631" y="0"/>
                    </a:moveTo>
                    <a:lnTo>
                      <a:pt x="1345076" y="0"/>
                    </a:lnTo>
                    <a:cubicBezTo>
                      <a:pt x="1347365" y="0"/>
                      <a:pt x="1349561" y="909"/>
                      <a:pt x="1351179" y="2528"/>
                    </a:cubicBezTo>
                    <a:cubicBezTo>
                      <a:pt x="1352798" y="4147"/>
                      <a:pt x="1353707" y="6342"/>
                      <a:pt x="1353707" y="8631"/>
                    </a:cubicBezTo>
                    <a:lnTo>
                      <a:pt x="1353707" y="1544664"/>
                    </a:lnTo>
                    <a:cubicBezTo>
                      <a:pt x="1353707" y="1546953"/>
                      <a:pt x="1352798" y="1549149"/>
                      <a:pt x="1351179" y="1550767"/>
                    </a:cubicBezTo>
                    <a:cubicBezTo>
                      <a:pt x="1349561" y="1552386"/>
                      <a:pt x="1347365" y="1553295"/>
                      <a:pt x="1345076" y="1553295"/>
                    </a:cubicBezTo>
                    <a:lnTo>
                      <a:pt x="8631" y="1553295"/>
                    </a:lnTo>
                    <a:cubicBezTo>
                      <a:pt x="6342" y="1553295"/>
                      <a:pt x="4147" y="1552386"/>
                      <a:pt x="2528" y="1550767"/>
                    </a:cubicBezTo>
                    <a:cubicBezTo>
                      <a:pt x="909" y="1549149"/>
                      <a:pt x="0" y="1546953"/>
                      <a:pt x="0" y="1544664"/>
                    </a:cubicBezTo>
                    <a:lnTo>
                      <a:pt x="0" y="8631"/>
                    </a:lnTo>
                    <a:cubicBezTo>
                      <a:pt x="0" y="6342"/>
                      <a:pt x="909" y="4147"/>
                      <a:pt x="2528" y="2528"/>
                    </a:cubicBezTo>
                    <a:cubicBezTo>
                      <a:pt x="4147" y="909"/>
                      <a:pt x="6342" y="0"/>
                      <a:pt x="8631" y="0"/>
                    </a:cubicBezTo>
                    <a:close/>
                  </a:path>
                </a:pathLst>
              </a:custGeom>
              <a:solidFill>
                <a:srgbClr val="B4F9F9"/>
              </a:solidFill>
              <a:ln w="38100" cap="sq">
                <a:solidFill>
                  <a:srgbClr val="FFC7F2"/>
                </a:solidFill>
                <a:prstDash val="solid"/>
                <a:miter/>
              </a:ln>
            </p:spPr>
            <p:txBody>
              <a:bodyPr/>
              <a:lstStyle/>
              <a:p>
                <a:endParaRPr lang="en-US"/>
              </a:p>
            </p:txBody>
          </p:sp>
          <p:sp>
            <p:nvSpPr>
              <p:cNvPr id="59" name="TextBox 59"/>
              <p:cNvSpPr txBox="1"/>
              <p:nvPr/>
            </p:nvSpPr>
            <p:spPr>
              <a:xfrm>
                <a:off x="0" y="-38100"/>
                <a:ext cx="1353707" cy="1591395"/>
              </a:xfrm>
              <a:prstGeom prst="rect">
                <a:avLst/>
              </a:prstGeom>
            </p:spPr>
            <p:txBody>
              <a:bodyPr lIns="28437" tIns="28437" rIns="28437" bIns="28437" rtlCol="0" anchor="ctr"/>
              <a:lstStyle/>
              <a:p>
                <a:pPr algn="ctr">
                  <a:lnSpc>
                    <a:spcPts val="2305"/>
                  </a:lnSpc>
                  <a:spcBef>
                    <a:spcPct val="0"/>
                  </a:spcBef>
                </a:pPr>
                <a:endParaRPr/>
              </a:p>
            </p:txBody>
          </p:sp>
        </p:grpSp>
        <p:sp>
          <p:nvSpPr>
            <p:cNvPr id="60" name="AutoShape 60"/>
            <p:cNvSpPr/>
            <p:nvPr/>
          </p:nvSpPr>
          <p:spPr>
            <a:xfrm flipV="1">
              <a:off x="13644334" y="2410096"/>
              <a:ext cx="4385676" cy="9743"/>
            </a:xfrm>
            <a:prstGeom prst="line">
              <a:avLst/>
            </a:prstGeom>
            <a:ln w="64541" cap="flat">
              <a:solidFill>
                <a:srgbClr val="E5BCF0"/>
              </a:solidFill>
              <a:prstDash val="solid"/>
              <a:headEnd type="none" w="sm" len="sm"/>
              <a:tailEnd type="none" w="sm" len="sm"/>
            </a:ln>
          </p:spPr>
          <p:txBody>
            <a:bodyPr/>
            <a:lstStyle/>
            <a:p>
              <a:endParaRPr lang="en-US"/>
            </a:p>
          </p:txBody>
        </p:sp>
        <p:sp>
          <p:nvSpPr>
            <p:cNvPr id="61" name="TextBox 61"/>
            <p:cNvSpPr txBox="1"/>
            <p:nvPr/>
          </p:nvSpPr>
          <p:spPr>
            <a:xfrm>
              <a:off x="14602709" y="184381"/>
              <a:ext cx="2711256" cy="1987294"/>
            </a:xfrm>
            <a:prstGeom prst="rect">
              <a:avLst/>
            </a:prstGeom>
          </p:spPr>
          <p:txBody>
            <a:bodyPr lIns="0" tIns="0" rIns="0" bIns="0" rtlCol="0" anchor="t">
              <a:spAutoFit/>
            </a:bodyPr>
            <a:lstStyle/>
            <a:p>
              <a:pPr algn="ctr">
                <a:lnSpc>
                  <a:spcPts val="4010"/>
                </a:lnSpc>
                <a:spcBef>
                  <a:spcPct val="0"/>
                </a:spcBef>
              </a:pPr>
              <a:r>
                <a:rPr lang="en-US" sz="2864" b="1">
                  <a:solidFill>
                    <a:srgbClr val="000000"/>
                  </a:solidFill>
                  <a:latin typeface="Canva Sans Bold"/>
                  <a:ea typeface="Canva Sans Bold"/>
                  <a:cs typeface="Canva Sans Bold"/>
                  <a:sym typeface="Canva Sans Bold"/>
                </a:rPr>
                <a:t>Hyper-Parameter Tuning</a:t>
              </a:r>
            </a:p>
          </p:txBody>
        </p:sp>
        <p:sp>
          <p:nvSpPr>
            <p:cNvPr id="62" name="TextBox 62"/>
            <p:cNvSpPr txBox="1"/>
            <p:nvPr/>
          </p:nvSpPr>
          <p:spPr>
            <a:xfrm>
              <a:off x="14217602" y="2840021"/>
              <a:ext cx="3149433" cy="506193"/>
            </a:xfrm>
            <a:prstGeom prst="rect">
              <a:avLst/>
            </a:prstGeom>
          </p:spPr>
          <p:txBody>
            <a:bodyPr lIns="0" tIns="0" rIns="0" bIns="0" rtlCol="0" anchor="t">
              <a:spAutoFit/>
            </a:bodyPr>
            <a:lstStyle/>
            <a:p>
              <a:pPr algn="ctr">
                <a:lnSpc>
                  <a:spcPts val="3246"/>
                </a:lnSpc>
                <a:spcBef>
                  <a:spcPct val="0"/>
                </a:spcBef>
              </a:pPr>
              <a:r>
                <a:rPr lang="en-US" sz="2319" b="1">
                  <a:solidFill>
                    <a:srgbClr val="000000"/>
                  </a:solidFill>
                  <a:latin typeface="Canva Sans Bold"/>
                  <a:ea typeface="Canva Sans Bold"/>
                  <a:cs typeface="Canva Sans Bold"/>
                  <a:sym typeface="Canva Sans Bold"/>
                </a:rPr>
                <a:t>Grid Search CV</a:t>
              </a:r>
            </a:p>
          </p:txBody>
        </p:sp>
        <p:sp>
          <p:nvSpPr>
            <p:cNvPr id="63" name="TextBox 63"/>
            <p:cNvSpPr txBox="1"/>
            <p:nvPr/>
          </p:nvSpPr>
          <p:spPr>
            <a:xfrm>
              <a:off x="13974105" y="3696986"/>
              <a:ext cx="3804636" cy="506193"/>
            </a:xfrm>
            <a:prstGeom prst="rect">
              <a:avLst/>
            </a:prstGeom>
          </p:spPr>
          <p:txBody>
            <a:bodyPr lIns="0" tIns="0" rIns="0" bIns="0" rtlCol="0" anchor="t">
              <a:spAutoFit/>
            </a:bodyPr>
            <a:lstStyle/>
            <a:p>
              <a:pPr algn="ctr">
                <a:lnSpc>
                  <a:spcPts val="3246"/>
                </a:lnSpc>
                <a:spcBef>
                  <a:spcPct val="0"/>
                </a:spcBef>
              </a:pPr>
              <a:r>
                <a:rPr lang="en-US" sz="2319" b="1" dirty="0">
                  <a:solidFill>
                    <a:srgbClr val="000000"/>
                  </a:solidFill>
                  <a:latin typeface="Canva Sans Bold"/>
                  <a:ea typeface="Canva Sans Bold"/>
                  <a:cs typeface="Canva Sans Bold"/>
                  <a:sym typeface="Canva Sans Bold"/>
                </a:rPr>
                <a:t>Random Search CV</a:t>
              </a:r>
            </a:p>
          </p:txBody>
        </p:sp>
        <p:sp>
          <p:nvSpPr>
            <p:cNvPr id="64" name="TextBox 64"/>
            <p:cNvSpPr txBox="1"/>
            <p:nvPr/>
          </p:nvSpPr>
          <p:spPr>
            <a:xfrm>
              <a:off x="11673376" y="3993917"/>
              <a:ext cx="1970956" cy="755750"/>
            </a:xfrm>
            <a:prstGeom prst="rect">
              <a:avLst/>
            </a:prstGeom>
          </p:spPr>
          <p:txBody>
            <a:bodyPr lIns="0" tIns="0" rIns="0" bIns="0" rtlCol="0" anchor="t">
              <a:spAutoFit/>
            </a:bodyPr>
            <a:lstStyle/>
            <a:p>
              <a:pPr algn="ctr">
                <a:lnSpc>
                  <a:spcPts val="2309"/>
                </a:lnSpc>
                <a:spcBef>
                  <a:spcPct val="0"/>
                </a:spcBef>
              </a:pPr>
              <a:r>
                <a:rPr lang="en-US" sz="1649">
                  <a:solidFill>
                    <a:srgbClr val="000000"/>
                  </a:solidFill>
                  <a:latin typeface="Poppins"/>
                  <a:ea typeface="Poppins"/>
                  <a:cs typeface="Poppins"/>
                  <a:sym typeface="Poppins"/>
                </a:rPr>
                <a:t>10-fold (Cross validation)</a:t>
              </a:r>
            </a:p>
          </p:txBody>
        </p:sp>
      </p:grpSp>
      <p:grpSp>
        <p:nvGrpSpPr>
          <p:cNvPr id="65" name="Group 65"/>
          <p:cNvGrpSpPr/>
          <p:nvPr/>
        </p:nvGrpSpPr>
        <p:grpSpPr>
          <a:xfrm rot="5400000">
            <a:off x="14339377" y="2228555"/>
            <a:ext cx="3765646" cy="3340431"/>
            <a:chOff x="0" y="0"/>
            <a:chExt cx="1044642" cy="926681"/>
          </a:xfrm>
        </p:grpSpPr>
        <p:sp>
          <p:nvSpPr>
            <p:cNvPr id="66" name="Freeform 66"/>
            <p:cNvSpPr/>
            <p:nvPr/>
          </p:nvSpPr>
          <p:spPr>
            <a:xfrm>
              <a:off x="0" y="0"/>
              <a:ext cx="1044642" cy="926681"/>
            </a:xfrm>
            <a:custGeom>
              <a:avLst/>
              <a:gdLst/>
              <a:ahLst/>
              <a:cxnLst/>
              <a:rect l="l" t="t" r="r" b="b"/>
              <a:pathLst>
                <a:path w="1044642" h="926681">
                  <a:moveTo>
                    <a:pt x="5934" y="0"/>
                  </a:moveTo>
                  <a:lnTo>
                    <a:pt x="1038707" y="0"/>
                  </a:lnTo>
                  <a:cubicBezTo>
                    <a:pt x="1041985" y="0"/>
                    <a:pt x="1044642" y="2657"/>
                    <a:pt x="1044642" y="5934"/>
                  </a:cubicBezTo>
                  <a:lnTo>
                    <a:pt x="1044642" y="920747"/>
                  </a:lnTo>
                  <a:cubicBezTo>
                    <a:pt x="1044642" y="924024"/>
                    <a:pt x="1041985" y="926681"/>
                    <a:pt x="1038707" y="926681"/>
                  </a:cubicBezTo>
                  <a:lnTo>
                    <a:pt x="5934" y="926681"/>
                  </a:lnTo>
                  <a:cubicBezTo>
                    <a:pt x="2657" y="926681"/>
                    <a:pt x="0" y="924024"/>
                    <a:pt x="0" y="920747"/>
                  </a:cubicBezTo>
                  <a:lnTo>
                    <a:pt x="0" y="5934"/>
                  </a:lnTo>
                  <a:cubicBezTo>
                    <a:pt x="0" y="2657"/>
                    <a:pt x="2657" y="0"/>
                    <a:pt x="5934" y="0"/>
                  </a:cubicBezTo>
                  <a:close/>
                </a:path>
              </a:pathLst>
            </a:custGeom>
            <a:solidFill>
              <a:srgbClr val="FFFAE8"/>
            </a:solidFill>
            <a:ln w="9525" cap="sq">
              <a:solidFill>
                <a:srgbClr val="F7C696"/>
              </a:solidFill>
              <a:prstDash val="solid"/>
              <a:miter/>
            </a:ln>
          </p:spPr>
          <p:txBody>
            <a:bodyPr/>
            <a:lstStyle/>
            <a:p>
              <a:endParaRPr lang="en-US"/>
            </a:p>
          </p:txBody>
        </p:sp>
        <p:sp>
          <p:nvSpPr>
            <p:cNvPr id="67" name="TextBox 67"/>
            <p:cNvSpPr txBox="1"/>
            <p:nvPr/>
          </p:nvSpPr>
          <p:spPr>
            <a:xfrm>
              <a:off x="0" y="-28575"/>
              <a:ext cx="1044642" cy="955256"/>
            </a:xfrm>
            <a:prstGeom prst="rect">
              <a:avLst/>
            </a:prstGeom>
          </p:spPr>
          <p:txBody>
            <a:bodyPr lIns="57340" tIns="57340" rIns="57340" bIns="57340" rtlCol="0" anchor="ctr"/>
            <a:lstStyle/>
            <a:p>
              <a:pPr algn="ctr">
                <a:lnSpc>
                  <a:spcPts val="1885"/>
                </a:lnSpc>
                <a:spcBef>
                  <a:spcPct val="0"/>
                </a:spcBef>
              </a:pPr>
              <a:endParaRPr/>
            </a:p>
          </p:txBody>
        </p:sp>
      </p:grpSp>
      <p:grpSp>
        <p:nvGrpSpPr>
          <p:cNvPr id="68" name="Group 68"/>
          <p:cNvGrpSpPr/>
          <p:nvPr/>
        </p:nvGrpSpPr>
        <p:grpSpPr>
          <a:xfrm rot="5400000">
            <a:off x="15688355" y="879577"/>
            <a:ext cx="1067691" cy="3340431"/>
            <a:chOff x="0" y="0"/>
            <a:chExt cx="296192" cy="926681"/>
          </a:xfrm>
        </p:grpSpPr>
        <p:sp>
          <p:nvSpPr>
            <p:cNvPr id="69" name="Freeform 69"/>
            <p:cNvSpPr/>
            <p:nvPr/>
          </p:nvSpPr>
          <p:spPr>
            <a:xfrm>
              <a:off x="0" y="0"/>
              <a:ext cx="296192" cy="926681"/>
            </a:xfrm>
            <a:custGeom>
              <a:avLst/>
              <a:gdLst/>
              <a:ahLst/>
              <a:cxnLst/>
              <a:rect l="l" t="t" r="r" b="b"/>
              <a:pathLst>
                <a:path w="296192" h="926681">
                  <a:moveTo>
                    <a:pt x="20929" y="0"/>
                  </a:moveTo>
                  <a:lnTo>
                    <a:pt x="275263" y="0"/>
                  </a:lnTo>
                  <a:cubicBezTo>
                    <a:pt x="286822" y="0"/>
                    <a:pt x="296192" y="9370"/>
                    <a:pt x="296192" y="20929"/>
                  </a:cubicBezTo>
                  <a:lnTo>
                    <a:pt x="296192" y="905752"/>
                  </a:lnTo>
                  <a:cubicBezTo>
                    <a:pt x="296192" y="917311"/>
                    <a:pt x="286822" y="926681"/>
                    <a:pt x="275263" y="926681"/>
                  </a:cubicBezTo>
                  <a:lnTo>
                    <a:pt x="20929" y="926681"/>
                  </a:lnTo>
                  <a:cubicBezTo>
                    <a:pt x="9370" y="926681"/>
                    <a:pt x="0" y="917311"/>
                    <a:pt x="0" y="905752"/>
                  </a:cubicBezTo>
                  <a:lnTo>
                    <a:pt x="0" y="20929"/>
                  </a:lnTo>
                  <a:cubicBezTo>
                    <a:pt x="0" y="9370"/>
                    <a:pt x="9370" y="0"/>
                    <a:pt x="20929" y="0"/>
                  </a:cubicBezTo>
                  <a:close/>
                </a:path>
              </a:pathLst>
            </a:custGeom>
            <a:solidFill>
              <a:srgbClr val="FFEDE9"/>
            </a:solidFill>
            <a:ln w="9525" cap="sq">
              <a:solidFill>
                <a:srgbClr val="F7C696"/>
              </a:solidFill>
              <a:prstDash val="solid"/>
              <a:miter/>
            </a:ln>
          </p:spPr>
          <p:txBody>
            <a:bodyPr/>
            <a:lstStyle/>
            <a:p>
              <a:endParaRPr lang="en-US"/>
            </a:p>
          </p:txBody>
        </p:sp>
        <p:sp>
          <p:nvSpPr>
            <p:cNvPr id="70" name="TextBox 70"/>
            <p:cNvSpPr txBox="1"/>
            <p:nvPr/>
          </p:nvSpPr>
          <p:spPr>
            <a:xfrm>
              <a:off x="0" y="-28575"/>
              <a:ext cx="296192" cy="955256"/>
            </a:xfrm>
            <a:prstGeom prst="rect">
              <a:avLst/>
            </a:prstGeom>
          </p:spPr>
          <p:txBody>
            <a:bodyPr lIns="57340" tIns="57340" rIns="57340" bIns="57340" rtlCol="0" anchor="ctr"/>
            <a:lstStyle/>
            <a:p>
              <a:pPr algn="ctr">
                <a:lnSpc>
                  <a:spcPts val="1885"/>
                </a:lnSpc>
                <a:spcBef>
                  <a:spcPct val="0"/>
                </a:spcBef>
              </a:pPr>
              <a:endParaRPr/>
            </a:p>
          </p:txBody>
        </p:sp>
      </p:grpSp>
      <p:sp>
        <p:nvSpPr>
          <p:cNvPr id="71" name="Freeform 71"/>
          <p:cNvSpPr/>
          <p:nvPr/>
        </p:nvSpPr>
        <p:spPr>
          <a:xfrm rot="-10800000">
            <a:off x="13947675" y="3026172"/>
            <a:ext cx="544866" cy="295590"/>
          </a:xfrm>
          <a:custGeom>
            <a:avLst/>
            <a:gdLst/>
            <a:ahLst/>
            <a:cxnLst/>
            <a:rect l="l" t="t" r="r" b="b"/>
            <a:pathLst>
              <a:path w="544866" h="295590">
                <a:moveTo>
                  <a:pt x="0" y="0"/>
                </a:moveTo>
                <a:lnTo>
                  <a:pt x="544867" y="0"/>
                </a:lnTo>
                <a:lnTo>
                  <a:pt x="544867" y="295590"/>
                </a:lnTo>
                <a:lnTo>
                  <a:pt x="0" y="2955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2" name="Freeform 72"/>
          <p:cNvSpPr/>
          <p:nvPr/>
        </p:nvSpPr>
        <p:spPr>
          <a:xfrm>
            <a:off x="16658132" y="7449065"/>
            <a:ext cx="1706906" cy="1670635"/>
          </a:xfrm>
          <a:custGeom>
            <a:avLst/>
            <a:gdLst/>
            <a:ahLst/>
            <a:cxnLst/>
            <a:rect l="l" t="t" r="r" b="b"/>
            <a:pathLst>
              <a:path w="1706906" h="1670635">
                <a:moveTo>
                  <a:pt x="0" y="0"/>
                </a:moveTo>
                <a:lnTo>
                  <a:pt x="1706906" y="0"/>
                </a:lnTo>
                <a:lnTo>
                  <a:pt x="1706906" y="1670634"/>
                </a:lnTo>
                <a:lnTo>
                  <a:pt x="0" y="16706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3" name="TextBox 73"/>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74" name="TextBox 74"/>
          <p:cNvSpPr txBox="1"/>
          <p:nvPr/>
        </p:nvSpPr>
        <p:spPr>
          <a:xfrm>
            <a:off x="3724688" y="9369216"/>
            <a:ext cx="10851856" cy="561975"/>
          </a:xfrm>
          <a:prstGeom prst="rect">
            <a:avLst/>
          </a:prstGeom>
        </p:spPr>
        <p:txBody>
          <a:bodyPr lIns="0" tIns="0" rIns="0" bIns="0" rtlCol="0" anchor="t">
            <a:spAutoFit/>
          </a:bodyPr>
          <a:lstStyle/>
          <a:p>
            <a:pPr algn="ctr">
              <a:lnSpc>
                <a:spcPts val="4199"/>
              </a:lnSpc>
            </a:pPr>
            <a:r>
              <a:rPr lang="en-US" sz="2999" dirty="0">
                <a:solidFill>
                  <a:srgbClr val="FFFFFF"/>
                </a:solidFill>
                <a:latin typeface="Avenir"/>
                <a:ea typeface="Avenir"/>
                <a:cs typeface="Avenir"/>
                <a:sym typeface="Avenir"/>
              </a:rPr>
              <a:t>Department Of Computer Science and Engineering, </a:t>
            </a:r>
            <a:r>
              <a:rPr lang="en-US" sz="2999" dirty="0" err="1">
                <a:solidFill>
                  <a:srgbClr val="FFFFFF"/>
                </a:solidFill>
                <a:latin typeface="Avenir"/>
                <a:ea typeface="Avenir"/>
                <a:cs typeface="Avenir"/>
                <a:sym typeface="Avenir"/>
              </a:rPr>
              <a:t>JnU</a:t>
            </a:r>
            <a:endParaRPr lang="en-US" sz="2999" dirty="0">
              <a:solidFill>
                <a:srgbClr val="FFFFFF"/>
              </a:solidFill>
              <a:latin typeface="Avenir"/>
              <a:ea typeface="Avenir"/>
              <a:cs typeface="Avenir"/>
              <a:sym typeface="Avenir"/>
            </a:endParaRPr>
          </a:p>
        </p:txBody>
      </p:sp>
      <p:sp>
        <p:nvSpPr>
          <p:cNvPr id="75" name="TextBox 75"/>
          <p:cNvSpPr txBox="1"/>
          <p:nvPr/>
        </p:nvSpPr>
        <p:spPr>
          <a:xfrm>
            <a:off x="15394664" y="3283662"/>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GSE106582</a:t>
            </a:r>
          </a:p>
        </p:txBody>
      </p:sp>
      <p:sp>
        <p:nvSpPr>
          <p:cNvPr id="76" name="TextBox 76"/>
          <p:cNvSpPr txBox="1"/>
          <p:nvPr/>
        </p:nvSpPr>
        <p:spPr>
          <a:xfrm>
            <a:off x="15394664" y="3872116"/>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GSE21815</a:t>
            </a:r>
          </a:p>
        </p:txBody>
      </p:sp>
      <p:sp>
        <p:nvSpPr>
          <p:cNvPr id="77" name="TextBox 77"/>
          <p:cNvSpPr txBox="1"/>
          <p:nvPr/>
        </p:nvSpPr>
        <p:spPr>
          <a:xfrm>
            <a:off x="15394664" y="5026137"/>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GSE44076</a:t>
            </a:r>
          </a:p>
        </p:txBody>
      </p:sp>
      <p:sp>
        <p:nvSpPr>
          <p:cNvPr id="78" name="TextBox 78"/>
          <p:cNvSpPr txBox="1"/>
          <p:nvPr/>
        </p:nvSpPr>
        <p:spPr>
          <a:xfrm>
            <a:off x="15394664" y="4460136"/>
            <a:ext cx="1655073" cy="388163"/>
          </a:xfrm>
          <a:prstGeom prst="rect">
            <a:avLst/>
          </a:prstGeom>
        </p:spPr>
        <p:txBody>
          <a:bodyPr lIns="0" tIns="0" rIns="0" bIns="0" rtlCol="0" anchor="t">
            <a:spAutoFit/>
          </a:bodyPr>
          <a:lstStyle/>
          <a:p>
            <a:pPr algn="ctr">
              <a:lnSpc>
                <a:spcPts val="3280"/>
              </a:lnSpc>
              <a:spcBef>
                <a:spcPct val="0"/>
              </a:spcBef>
            </a:pPr>
            <a:r>
              <a:rPr lang="en-US" sz="2343" b="1">
                <a:solidFill>
                  <a:srgbClr val="000000"/>
                </a:solidFill>
                <a:latin typeface="Open Sans Bold"/>
                <a:ea typeface="Open Sans Bold"/>
                <a:cs typeface="Open Sans Bold"/>
                <a:sym typeface="Open Sans Bold"/>
              </a:rPr>
              <a:t>GSE8671</a:t>
            </a:r>
          </a:p>
        </p:txBody>
      </p:sp>
      <p:sp>
        <p:nvSpPr>
          <p:cNvPr id="79" name="TextBox 79"/>
          <p:cNvSpPr txBox="1"/>
          <p:nvPr/>
        </p:nvSpPr>
        <p:spPr>
          <a:xfrm>
            <a:off x="14827593" y="2131929"/>
            <a:ext cx="2789214" cy="769052"/>
          </a:xfrm>
          <a:prstGeom prst="rect">
            <a:avLst/>
          </a:prstGeom>
        </p:spPr>
        <p:txBody>
          <a:bodyPr lIns="0" tIns="0" rIns="0" bIns="0" rtlCol="0" anchor="t">
            <a:spAutoFit/>
          </a:bodyPr>
          <a:lstStyle/>
          <a:p>
            <a:pPr algn="ctr">
              <a:lnSpc>
                <a:spcPts val="3004"/>
              </a:lnSpc>
              <a:spcBef>
                <a:spcPct val="0"/>
              </a:spcBef>
            </a:pPr>
            <a:r>
              <a:rPr lang="en-US" sz="2145" b="1">
                <a:solidFill>
                  <a:srgbClr val="000000"/>
                </a:solidFill>
                <a:latin typeface="Poppins Semi-Bold"/>
                <a:ea typeface="Poppins Semi-Bold"/>
                <a:cs typeface="Poppins Semi-Bold"/>
                <a:sym typeface="Poppins Semi-Bold"/>
              </a:rPr>
              <a:t>Independent Test Datasets</a:t>
            </a:r>
          </a:p>
        </p:txBody>
      </p:sp>
      <p:sp>
        <p:nvSpPr>
          <p:cNvPr id="80" name="TextBox 80"/>
          <p:cNvSpPr txBox="1"/>
          <p:nvPr/>
        </p:nvSpPr>
        <p:spPr>
          <a:xfrm>
            <a:off x="6063534" y="6061660"/>
            <a:ext cx="5939134" cy="356444"/>
          </a:xfrm>
          <a:prstGeom prst="rect">
            <a:avLst/>
          </a:prstGeom>
        </p:spPr>
        <p:txBody>
          <a:bodyPr lIns="0" tIns="0" rIns="0" bIns="0" rtlCol="0" anchor="t">
            <a:spAutoFit/>
          </a:bodyPr>
          <a:lstStyle/>
          <a:p>
            <a:pPr algn="ctr">
              <a:lnSpc>
                <a:spcPts val="3022"/>
              </a:lnSpc>
              <a:spcBef>
                <a:spcPct val="0"/>
              </a:spcBef>
            </a:pPr>
            <a:r>
              <a:rPr lang="en-US" sz="2200" b="1" dirty="0">
                <a:solidFill>
                  <a:srgbClr val="000000"/>
                </a:solidFill>
                <a:latin typeface="Century" panose="02040604050505020304" pitchFamily="18" charset="0"/>
                <a:ea typeface="Gordita"/>
                <a:cs typeface="Gordita"/>
                <a:sym typeface="Gordita"/>
              </a:rPr>
              <a:t>Figure 6.18: Training and Testing phase</a:t>
            </a:r>
          </a:p>
        </p:txBody>
      </p:sp>
      <p:sp>
        <p:nvSpPr>
          <p:cNvPr id="81" name="TextBox 81"/>
          <p:cNvSpPr txBox="1"/>
          <p:nvPr/>
        </p:nvSpPr>
        <p:spPr>
          <a:xfrm>
            <a:off x="591031" y="6886493"/>
            <a:ext cx="16668269" cy="919226"/>
          </a:xfrm>
          <a:prstGeom prst="rect">
            <a:avLst/>
          </a:prstGeom>
        </p:spPr>
        <p:txBody>
          <a:bodyPr lIns="0" tIns="0" rIns="0" bIns="0" rtlCol="0" anchor="t">
            <a:spAutoFit/>
          </a:bodyPr>
          <a:lstStyle/>
          <a:p>
            <a:pPr marL="496571" lvl="1" indent="-248285" algn="just">
              <a:lnSpc>
                <a:spcPts val="3772"/>
              </a:lnSpc>
              <a:buFont typeface="Arial"/>
              <a:buChar char="•"/>
            </a:pPr>
            <a:r>
              <a:rPr lang="en-US" sz="2300" dirty="0">
                <a:solidFill>
                  <a:srgbClr val="000000"/>
                </a:solidFill>
                <a:latin typeface="Gordita"/>
                <a:ea typeface="Gordita"/>
                <a:cs typeface="Gordita"/>
                <a:sym typeface="Gordita"/>
              </a:rPr>
              <a:t>As previously mentioned, we used 4 independent dataset for testing, so first the training and testing were performed with base models. Then the models were trained and tested with hyper-parameter tuning .</a:t>
            </a:r>
          </a:p>
        </p:txBody>
      </p:sp>
      <p:sp>
        <p:nvSpPr>
          <p:cNvPr id="82" name="TextBox 82"/>
          <p:cNvSpPr txBox="1"/>
          <p:nvPr/>
        </p:nvSpPr>
        <p:spPr>
          <a:xfrm>
            <a:off x="623269" y="8015269"/>
            <a:ext cx="7718310" cy="442976"/>
          </a:xfrm>
          <a:prstGeom prst="rect">
            <a:avLst/>
          </a:prstGeom>
        </p:spPr>
        <p:txBody>
          <a:bodyPr lIns="0" tIns="0" rIns="0" bIns="0" rtlCol="0" anchor="t">
            <a:spAutoFit/>
          </a:bodyPr>
          <a:lstStyle/>
          <a:p>
            <a:pPr marL="496571" lvl="1" indent="-248285" algn="just">
              <a:lnSpc>
                <a:spcPts val="3772"/>
              </a:lnSpc>
              <a:buFont typeface="Arial"/>
              <a:buChar char="•"/>
            </a:pPr>
            <a:r>
              <a:rPr lang="en-US" sz="2300">
                <a:solidFill>
                  <a:srgbClr val="000000"/>
                </a:solidFill>
                <a:latin typeface="Gordita"/>
                <a:ea typeface="Gordita"/>
                <a:cs typeface="Gordita"/>
                <a:sym typeface="Gordita"/>
              </a:rPr>
              <a:t>After all this phase, the evaluation part started.</a:t>
            </a:r>
          </a:p>
        </p:txBody>
      </p:sp>
      <p:sp>
        <p:nvSpPr>
          <p:cNvPr id="83" name="TextBox 7">
            <a:extLst>
              <a:ext uri="{FF2B5EF4-FFF2-40B4-BE49-F238E27FC236}">
                <a16:creationId xmlns:a16="http://schemas.microsoft.com/office/drawing/2014/main" id="{FAE90FBF-E9DD-A5CB-B3A1-07888114BBD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29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51862" y="114705"/>
            <a:ext cx="1221433" cy="1221433"/>
            <a:chOff x="0" y="0"/>
            <a:chExt cx="1901571" cy="1901571"/>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p:cNvSpPr/>
          <p:nvPr/>
        </p:nvSpPr>
        <p:spPr>
          <a:xfrm>
            <a:off x="0"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4448451" y="260742"/>
            <a:ext cx="9391098"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8" name="Freeform 8"/>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9" name="TextBox 9"/>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3" name="TextBox 7">
            <a:extLst>
              <a:ext uri="{FF2B5EF4-FFF2-40B4-BE49-F238E27FC236}">
                <a16:creationId xmlns:a16="http://schemas.microsoft.com/office/drawing/2014/main" id="{491C1441-166D-69DC-CDF5-B7B3DB01E531}"/>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30</a:t>
            </a:r>
          </a:p>
        </p:txBody>
      </p:sp>
      <p:pic>
        <p:nvPicPr>
          <p:cNvPr id="14" name="Picture 13">
            <a:extLst>
              <a:ext uri="{FF2B5EF4-FFF2-40B4-BE49-F238E27FC236}">
                <a16:creationId xmlns:a16="http://schemas.microsoft.com/office/drawing/2014/main" id="{9293BB7D-4F57-5E49-A1E6-FFF6161D727F}"/>
              </a:ext>
            </a:extLst>
          </p:cNvPr>
          <p:cNvPicPr>
            <a:picLocks noChangeAspect="1"/>
          </p:cNvPicPr>
          <p:nvPr/>
        </p:nvPicPr>
        <p:blipFill>
          <a:blip r:embed="rId5"/>
          <a:stretch>
            <a:fillRect/>
          </a:stretch>
        </p:blipFill>
        <p:spPr>
          <a:xfrm>
            <a:off x="9144000" y="1739360"/>
            <a:ext cx="9029294" cy="5539984"/>
          </a:xfrm>
          <a:prstGeom prst="rect">
            <a:avLst/>
          </a:prstGeom>
        </p:spPr>
      </p:pic>
      <p:sp>
        <p:nvSpPr>
          <p:cNvPr id="15" name="TextBox 11"/>
          <p:cNvSpPr txBox="1"/>
          <p:nvPr/>
        </p:nvSpPr>
        <p:spPr>
          <a:xfrm>
            <a:off x="9666033" y="7614172"/>
            <a:ext cx="8347031" cy="689228"/>
          </a:xfrm>
          <a:prstGeom prst="rect">
            <a:avLst/>
          </a:prstGeom>
        </p:spPr>
        <p:txBody>
          <a:bodyPr wrap="square" lIns="0" tIns="0" rIns="0" bIns="0" rtlCol="0" anchor="t">
            <a:spAutoFit/>
          </a:bodyPr>
          <a:lstStyle/>
          <a:p>
            <a:pPr algn="ctr">
              <a:lnSpc>
                <a:spcPts val="2771"/>
              </a:lnSpc>
              <a:spcBef>
                <a:spcPct val="0"/>
              </a:spcBef>
            </a:pPr>
            <a:r>
              <a:rPr lang="en-US" sz="2200" b="1" dirty="0">
                <a:solidFill>
                  <a:srgbClr val="000000"/>
                </a:solidFill>
                <a:latin typeface="Century" panose="02040604050505020304" pitchFamily="18" charset="0"/>
                <a:ea typeface="Gordita"/>
                <a:cs typeface="Gordita"/>
                <a:sym typeface="Gordita"/>
              </a:rPr>
              <a:t>Figure 6.20: </a:t>
            </a:r>
            <a:r>
              <a:rPr lang="en-US" sz="2200" b="1" dirty="0">
                <a:latin typeface="Century" panose="02040604050505020304" pitchFamily="18" charset="0"/>
              </a:rPr>
              <a:t>AUC-ROC curve for Gene subsets (6 genes)  for four test datasets</a:t>
            </a:r>
            <a:endParaRPr lang="en-US" sz="2200" b="1" dirty="0">
              <a:solidFill>
                <a:srgbClr val="000000"/>
              </a:solidFill>
              <a:latin typeface="Century" panose="02040604050505020304" pitchFamily="18" charset="0"/>
              <a:ea typeface="Gordita"/>
              <a:cs typeface="Gordita"/>
              <a:sym typeface="Gordita"/>
            </a:endParaRPr>
          </a:p>
        </p:txBody>
      </p:sp>
      <p:pic>
        <p:nvPicPr>
          <p:cNvPr id="1026" name="Picture 2">
            <a:extLst>
              <a:ext uri="{FF2B5EF4-FFF2-40B4-BE49-F238E27FC236}">
                <a16:creationId xmlns:a16="http://schemas.microsoft.com/office/drawing/2014/main" id="{6542E1FC-311C-291A-9508-FC297E4041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706" y="1980324"/>
            <a:ext cx="8877300" cy="5619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0">
            <a:extLst>
              <a:ext uri="{FF2B5EF4-FFF2-40B4-BE49-F238E27FC236}">
                <a16:creationId xmlns:a16="http://schemas.microsoft.com/office/drawing/2014/main" id="{114B6616-83B7-DF51-0862-3C00321DC414}"/>
              </a:ext>
            </a:extLst>
          </p:cNvPr>
          <p:cNvSpPr txBox="1"/>
          <p:nvPr/>
        </p:nvSpPr>
        <p:spPr>
          <a:xfrm>
            <a:off x="274936" y="7702658"/>
            <a:ext cx="8153400" cy="1199303"/>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Cascadia Code" panose="020B0609020000020004" pitchFamily="49" charset="0"/>
                <a:sym typeface="Gordita"/>
              </a:rPr>
              <a:t>Figure 6.19 : AUC-ROC </a:t>
            </a:r>
            <a:r>
              <a:rPr lang="en-US" sz="2200" b="1" dirty="0">
                <a:latin typeface="Century" panose="02040604050505020304" pitchFamily="18" charset="0"/>
                <a:cs typeface="Cascadia Code" panose="020B0609020000020004" pitchFamily="49" charset="0"/>
              </a:rPr>
              <a:t> Heatmap of ML Models Across Datasets</a:t>
            </a:r>
          </a:p>
          <a:p>
            <a:pPr algn="ctr">
              <a:lnSpc>
                <a:spcPts val="3188"/>
              </a:lnSpc>
              <a:spcBef>
                <a:spcPct val="0"/>
              </a:spcBef>
            </a:pPr>
            <a:endParaRPr lang="en-US" sz="2294" dirty="0">
              <a:solidFill>
                <a:srgbClr val="000000"/>
              </a:solidFill>
              <a:latin typeface="Gordita"/>
              <a:ea typeface="Gordita"/>
              <a:cs typeface="Gordita"/>
              <a:sym typeface="Gordit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51862" y="114705"/>
            <a:ext cx="1221433" cy="1221433"/>
            <a:chOff x="0" y="0"/>
            <a:chExt cx="1901571" cy="1901571"/>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p:cNvSpPr/>
          <p:nvPr/>
        </p:nvSpPr>
        <p:spPr>
          <a:xfrm>
            <a:off x="0"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5" name="Freeform 5"/>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002183" y="198064"/>
            <a:ext cx="12283633"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p:cNvSpPr txBox="1"/>
          <p:nvPr/>
        </p:nvSpPr>
        <p:spPr>
          <a:xfrm>
            <a:off x="3498024" y="8232364"/>
            <a:ext cx="12961176" cy="378565"/>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6.21 : Accuracy comparison of all features vs selective features for 4 datasets </a:t>
            </a:r>
          </a:p>
        </p:txBody>
      </p:sp>
      <p:sp>
        <p:nvSpPr>
          <p:cNvPr id="11" name="TextBox 7">
            <a:extLst>
              <a:ext uri="{FF2B5EF4-FFF2-40B4-BE49-F238E27FC236}">
                <a16:creationId xmlns:a16="http://schemas.microsoft.com/office/drawing/2014/main" id="{C304A701-6675-D121-5E5F-B3A6DC1F8F0E}"/>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32</a:t>
            </a:r>
          </a:p>
        </p:txBody>
      </p:sp>
      <p:pic>
        <p:nvPicPr>
          <p:cNvPr id="1026" name="Picture 2">
            <a:extLst>
              <a:ext uri="{FF2B5EF4-FFF2-40B4-BE49-F238E27FC236}">
                <a16:creationId xmlns:a16="http://schemas.microsoft.com/office/drawing/2014/main" id="{7E6BB892-778C-D45E-7500-FD58AC7359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983403"/>
            <a:ext cx="8733014" cy="24972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ACE800-2C3F-B824-34F3-BE11A38B85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284" y="1899732"/>
            <a:ext cx="8456330" cy="2418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60DEB91-B797-457F-A909-86AC123DB7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2191" y="1912461"/>
            <a:ext cx="8971009" cy="25653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B8B78D5-C8A0-85BE-6488-5670B5C5F5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17440" y="4864902"/>
            <a:ext cx="8971007" cy="25653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40F21-231F-D555-86B2-4AA50FFD729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EE887BF-E3D1-AA97-46A1-04773EFB10F3}"/>
              </a:ext>
            </a:extLst>
          </p:cNvPr>
          <p:cNvGrpSpPr/>
          <p:nvPr/>
        </p:nvGrpSpPr>
        <p:grpSpPr>
          <a:xfrm>
            <a:off x="16951862" y="114705"/>
            <a:ext cx="1221433" cy="1221433"/>
            <a:chOff x="0" y="0"/>
            <a:chExt cx="1901571" cy="1901571"/>
          </a:xfrm>
        </p:grpSpPr>
        <p:sp>
          <p:nvSpPr>
            <p:cNvPr id="3" name="Freeform 3">
              <a:extLst>
                <a:ext uri="{FF2B5EF4-FFF2-40B4-BE49-F238E27FC236}">
                  <a16:creationId xmlns:a16="http://schemas.microsoft.com/office/drawing/2014/main" id="{53C47FD4-4126-2D16-B7B9-B5CB906E0ABB}"/>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a:stretch>
            </a:blipFill>
          </p:spPr>
          <p:txBody>
            <a:bodyPr/>
            <a:lstStyle/>
            <a:p>
              <a:endParaRPr lang="en-US"/>
            </a:p>
          </p:txBody>
        </p:sp>
      </p:grpSp>
      <p:sp>
        <p:nvSpPr>
          <p:cNvPr id="4" name="AutoShape 4">
            <a:extLst>
              <a:ext uri="{FF2B5EF4-FFF2-40B4-BE49-F238E27FC236}">
                <a16:creationId xmlns:a16="http://schemas.microsoft.com/office/drawing/2014/main" id="{7E7827E1-AFEC-44FD-36D4-96B43442513D}"/>
              </a:ext>
            </a:extLst>
          </p:cNvPr>
          <p:cNvSpPr/>
          <p:nvPr/>
        </p:nvSpPr>
        <p:spPr>
          <a:xfrm>
            <a:off x="0" y="145616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5" name="Freeform 5">
            <a:extLst>
              <a:ext uri="{FF2B5EF4-FFF2-40B4-BE49-F238E27FC236}">
                <a16:creationId xmlns:a16="http://schemas.microsoft.com/office/drawing/2014/main" id="{147BB9F4-9B85-1CCA-0DC0-BFECF4BC1FFE}"/>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sp>
        <p:nvSpPr>
          <p:cNvPr id="7" name="TextBox 7">
            <a:extLst>
              <a:ext uri="{FF2B5EF4-FFF2-40B4-BE49-F238E27FC236}">
                <a16:creationId xmlns:a16="http://schemas.microsoft.com/office/drawing/2014/main" id="{2603DE68-04E1-6DBE-3C46-9C3CD5F8A885}"/>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a:extLst>
              <a:ext uri="{FF2B5EF4-FFF2-40B4-BE49-F238E27FC236}">
                <a16:creationId xmlns:a16="http://schemas.microsoft.com/office/drawing/2014/main" id="{FD5DCB3C-85C3-B907-6E78-F82D8B72AC43}"/>
              </a:ext>
            </a:extLst>
          </p:cNvPr>
          <p:cNvSpPr txBox="1"/>
          <p:nvPr/>
        </p:nvSpPr>
        <p:spPr>
          <a:xfrm>
            <a:off x="3002183" y="198064"/>
            <a:ext cx="12283633"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 (cont..)</a:t>
            </a:r>
          </a:p>
        </p:txBody>
      </p:sp>
      <p:sp>
        <p:nvSpPr>
          <p:cNvPr id="10" name="TextBox 10">
            <a:extLst>
              <a:ext uri="{FF2B5EF4-FFF2-40B4-BE49-F238E27FC236}">
                <a16:creationId xmlns:a16="http://schemas.microsoft.com/office/drawing/2014/main" id="{E1A2F3C5-7628-ADA5-8B42-432C36DE9612}"/>
              </a:ext>
            </a:extLst>
          </p:cNvPr>
          <p:cNvSpPr txBox="1"/>
          <p:nvPr/>
        </p:nvSpPr>
        <p:spPr>
          <a:xfrm>
            <a:off x="9811213" y="7972004"/>
            <a:ext cx="8153400" cy="368627"/>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6.3 : Peak accuracy with 6 candidate gene signature</a:t>
            </a:r>
          </a:p>
        </p:txBody>
      </p:sp>
      <p:sp>
        <p:nvSpPr>
          <p:cNvPr id="11" name="TextBox 7">
            <a:extLst>
              <a:ext uri="{FF2B5EF4-FFF2-40B4-BE49-F238E27FC236}">
                <a16:creationId xmlns:a16="http://schemas.microsoft.com/office/drawing/2014/main" id="{43A18434-CA2B-4A5B-984F-3E5089CEF0B8}"/>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36</a:t>
            </a:r>
          </a:p>
        </p:txBody>
      </p:sp>
      <p:pic>
        <p:nvPicPr>
          <p:cNvPr id="1026" name="Picture 2">
            <a:extLst>
              <a:ext uri="{FF2B5EF4-FFF2-40B4-BE49-F238E27FC236}">
                <a16:creationId xmlns:a16="http://schemas.microsoft.com/office/drawing/2014/main" id="{6D561E79-BA21-1B3F-C56E-9D5BE551B8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387" y="1783611"/>
            <a:ext cx="9125413" cy="61081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0">
            <a:extLst>
              <a:ext uri="{FF2B5EF4-FFF2-40B4-BE49-F238E27FC236}">
                <a16:creationId xmlns:a16="http://schemas.microsoft.com/office/drawing/2014/main" id="{556FA48A-46A1-A043-B0C4-A925F20FF935}"/>
              </a:ext>
            </a:extLst>
          </p:cNvPr>
          <p:cNvSpPr txBox="1"/>
          <p:nvPr/>
        </p:nvSpPr>
        <p:spPr>
          <a:xfrm>
            <a:off x="914400" y="7972004"/>
            <a:ext cx="8534400" cy="788934"/>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Cascadia Code" panose="020B0609020000020004" pitchFamily="49" charset="0"/>
                <a:sym typeface="Gordita"/>
              </a:rPr>
              <a:t>Figure 6.22: </a:t>
            </a:r>
            <a:r>
              <a:rPr lang="en-US" sz="2200" b="1" dirty="0">
                <a:latin typeface="Century" panose="02040604050505020304" pitchFamily="18" charset="0"/>
                <a:cs typeface="Cascadia Code" panose="020B0609020000020004" pitchFamily="49" charset="0"/>
              </a:rPr>
              <a:t>Accuracy Heatmap of ML Models Across Datasets</a:t>
            </a:r>
          </a:p>
          <a:p>
            <a:pPr algn="ctr">
              <a:lnSpc>
                <a:spcPts val="3188"/>
              </a:lnSpc>
              <a:spcBef>
                <a:spcPct val="0"/>
              </a:spcBef>
            </a:pPr>
            <a:endParaRPr lang="en-US" sz="2294" dirty="0">
              <a:solidFill>
                <a:srgbClr val="000000"/>
              </a:solidFill>
              <a:latin typeface="Gordita"/>
              <a:ea typeface="Gordita"/>
              <a:cs typeface="Gordita"/>
              <a:sym typeface="Gordita"/>
            </a:endParaRPr>
          </a:p>
        </p:txBody>
      </p:sp>
      <p:pic>
        <p:nvPicPr>
          <p:cNvPr id="2050" name="Picture 2">
            <a:extLst>
              <a:ext uri="{FF2B5EF4-FFF2-40B4-BE49-F238E27FC236}">
                <a16:creationId xmlns:a16="http://schemas.microsoft.com/office/drawing/2014/main" id="{00FE50E4-06F6-8756-12E5-B23A5683FD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5435" y="2424376"/>
            <a:ext cx="8362565" cy="472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96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5" name="Group 5"/>
          <p:cNvGrpSpPr/>
          <p:nvPr/>
        </p:nvGrpSpPr>
        <p:grpSpPr>
          <a:xfrm>
            <a:off x="16876500" y="120031"/>
            <a:ext cx="1336138" cy="133613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AutoShape 7"/>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6474997" y="393592"/>
            <a:ext cx="5338006"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Introduction</a:t>
            </a:r>
          </a:p>
        </p:txBody>
      </p:sp>
      <p:sp>
        <p:nvSpPr>
          <p:cNvPr id="10" name="TextBox 10"/>
          <p:cNvSpPr txBox="1"/>
          <p:nvPr/>
        </p:nvSpPr>
        <p:spPr>
          <a:xfrm>
            <a:off x="685800" y="2812923"/>
            <a:ext cx="7211266" cy="2280048"/>
          </a:xfrm>
          <a:prstGeom prst="rect">
            <a:avLst/>
          </a:prstGeom>
        </p:spPr>
        <p:txBody>
          <a:bodyPr lIns="0" tIns="0" rIns="0" bIns="0" rtlCol="0" anchor="t">
            <a:spAutoFit/>
          </a:bodyPr>
          <a:lstStyle/>
          <a:p>
            <a:pPr marL="539749" lvl="1" indent="-269875" algn="just">
              <a:lnSpc>
                <a:spcPts val="4649"/>
              </a:lnSpc>
              <a:buFont typeface="Arial"/>
              <a:buChar char="•"/>
            </a:pPr>
            <a:r>
              <a:rPr lang="en-US" sz="2200" dirty="0">
                <a:solidFill>
                  <a:srgbClr val="000000"/>
                </a:solidFill>
                <a:latin typeface="Gordita"/>
                <a:ea typeface="Gordita"/>
                <a:cs typeface="Gordita"/>
                <a:sym typeface="Gordita"/>
              </a:rPr>
              <a:t>Colorectal cancer (CRC), also known as bowel cancer, colon cancer, or rectal cancer, is the development of cancer from the colon or rectum (parts of the large intestine).</a:t>
            </a:r>
          </a:p>
        </p:txBody>
      </p:sp>
      <p:sp>
        <p:nvSpPr>
          <p:cNvPr id="11" name="TextBox 11"/>
          <p:cNvSpPr txBox="1"/>
          <p:nvPr/>
        </p:nvSpPr>
        <p:spPr>
          <a:xfrm>
            <a:off x="690716" y="5829300"/>
            <a:ext cx="7211266" cy="1114425"/>
          </a:xfrm>
          <a:prstGeom prst="rect">
            <a:avLst/>
          </a:prstGeom>
        </p:spPr>
        <p:txBody>
          <a:bodyPr lIns="0" tIns="0" rIns="0" bIns="0" rtlCol="0" anchor="t">
            <a:spAutoFit/>
          </a:bodyPr>
          <a:lstStyle/>
          <a:p>
            <a:pPr marL="539749" lvl="1" indent="-269875" algn="just">
              <a:lnSpc>
                <a:spcPts val="4649"/>
              </a:lnSpc>
              <a:buFont typeface="Arial"/>
              <a:buChar char="•"/>
            </a:pPr>
            <a:r>
              <a:rPr lang="en-US" sz="2200" dirty="0">
                <a:solidFill>
                  <a:srgbClr val="000000"/>
                </a:solidFill>
                <a:latin typeface="Gordita"/>
                <a:ea typeface="Gordita"/>
                <a:cs typeface="Gordita"/>
                <a:sym typeface="Gordita"/>
              </a:rPr>
              <a:t>Most colorectal cancers are due to lifestyle factors and genetic disorders.</a:t>
            </a:r>
          </a:p>
        </p:txBody>
      </p:sp>
      <p:sp>
        <p:nvSpPr>
          <p:cNvPr id="12" name="TextBox 7">
            <a:extLst>
              <a:ext uri="{FF2B5EF4-FFF2-40B4-BE49-F238E27FC236}">
                <a16:creationId xmlns:a16="http://schemas.microsoft.com/office/drawing/2014/main" id="{F3BB44AA-BDE8-8B3C-83D1-0E90DB8A88AD}"/>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a:t>
            </a:r>
          </a:p>
        </p:txBody>
      </p:sp>
      <p:sp>
        <p:nvSpPr>
          <p:cNvPr id="19" name="Freeform 6">
            <a:extLst>
              <a:ext uri="{FF2B5EF4-FFF2-40B4-BE49-F238E27FC236}">
                <a16:creationId xmlns:a16="http://schemas.microsoft.com/office/drawing/2014/main" id="{B1F2FE3E-58EF-B79E-F88E-2F79CA92A0A3}"/>
              </a:ext>
            </a:extLst>
          </p:cNvPr>
          <p:cNvSpPr/>
          <p:nvPr/>
        </p:nvSpPr>
        <p:spPr>
          <a:xfrm>
            <a:off x="8839200" y="2434601"/>
            <a:ext cx="9068638" cy="5641009"/>
          </a:xfrm>
          <a:custGeom>
            <a:avLst/>
            <a:gdLst/>
            <a:ahLst/>
            <a:cxnLst/>
            <a:rect l="l" t="t" r="r" b="b"/>
            <a:pathLst>
              <a:path w="8513498" h="5459281">
                <a:moveTo>
                  <a:pt x="0" y="0"/>
                </a:moveTo>
                <a:lnTo>
                  <a:pt x="8513498" y="0"/>
                </a:lnTo>
                <a:lnTo>
                  <a:pt x="8513498" y="5459280"/>
                </a:lnTo>
                <a:lnTo>
                  <a:pt x="0" y="5459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2286000" y="439390"/>
            <a:ext cx="133350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Model Interpretation </a:t>
            </a:r>
          </a:p>
        </p:txBody>
      </p:sp>
      <p:sp>
        <p:nvSpPr>
          <p:cNvPr id="11" name="TextBox 11"/>
          <p:cNvSpPr txBox="1"/>
          <p:nvPr/>
        </p:nvSpPr>
        <p:spPr>
          <a:xfrm>
            <a:off x="8596341" y="8174317"/>
            <a:ext cx="8881085" cy="778996"/>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7.1: </a:t>
            </a:r>
            <a:r>
              <a:rPr lang="en-US" sz="2200" b="1" dirty="0">
                <a:latin typeface="Century" panose="02040604050505020304" pitchFamily="18" charset="0"/>
              </a:rPr>
              <a:t>SHAP stacked bar chart for four independent test datasets.</a:t>
            </a:r>
            <a:endParaRPr lang="en-US" sz="2200" b="1" dirty="0">
              <a:solidFill>
                <a:srgbClr val="000000"/>
              </a:solidFill>
              <a:latin typeface="Century" panose="02040604050505020304" pitchFamily="18" charset="0"/>
              <a:ea typeface="Gordita"/>
              <a:cs typeface="Gordita"/>
              <a:sym typeface="Gordita"/>
            </a:endParaRPr>
          </a:p>
        </p:txBody>
      </p:sp>
      <p:sp>
        <p:nvSpPr>
          <p:cNvPr id="13" name="TextBox 7">
            <a:extLst>
              <a:ext uri="{FF2B5EF4-FFF2-40B4-BE49-F238E27FC236}">
                <a16:creationId xmlns:a16="http://schemas.microsoft.com/office/drawing/2014/main" id="{AA88CF27-6BD3-DBA1-D813-0EB0985A77FC}"/>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37</a:t>
            </a:r>
          </a:p>
        </p:txBody>
      </p:sp>
      <p:pic>
        <p:nvPicPr>
          <p:cNvPr id="20" name="Picture 19">
            <a:extLst>
              <a:ext uri="{FF2B5EF4-FFF2-40B4-BE49-F238E27FC236}">
                <a16:creationId xmlns:a16="http://schemas.microsoft.com/office/drawing/2014/main" id="{63A8DE85-465D-01C2-A5C6-35676361D410}"/>
              </a:ext>
            </a:extLst>
          </p:cNvPr>
          <p:cNvPicPr>
            <a:picLocks noChangeAspect="1"/>
          </p:cNvPicPr>
          <p:nvPr/>
        </p:nvPicPr>
        <p:blipFill>
          <a:blip r:embed="rId5"/>
          <a:stretch>
            <a:fillRect/>
          </a:stretch>
        </p:blipFill>
        <p:spPr>
          <a:xfrm>
            <a:off x="8725271" y="2476500"/>
            <a:ext cx="8819297" cy="5612650"/>
          </a:xfrm>
          <a:prstGeom prst="rect">
            <a:avLst/>
          </a:prstGeom>
        </p:spPr>
      </p:pic>
      <p:pic>
        <p:nvPicPr>
          <p:cNvPr id="7" name="Picture 6">
            <a:extLst>
              <a:ext uri="{FF2B5EF4-FFF2-40B4-BE49-F238E27FC236}">
                <a16:creationId xmlns:a16="http://schemas.microsoft.com/office/drawing/2014/main" id="{82D9EA83-D942-4B43-D6E6-90F7DBB15A06}"/>
              </a:ext>
            </a:extLst>
          </p:cNvPr>
          <p:cNvPicPr>
            <a:picLocks noChangeAspect="1"/>
          </p:cNvPicPr>
          <p:nvPr/>
        </p:nvPicPr>
        <p:blipFill>
          <a:blip r:embed="rId6"/>
          <a:stretch>
            <a:fillRect/>
          </a:stretch>
        </p:blipFill>
        <p:spPr>
          <a:xfrm>
            <a:off x="50977" y="2628900"/>
            <a:ext cx="8642339" cy="46718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4A829-93FF-6E10-9020-1027CF4E09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F9B49B-2DD5-1126-AB02-BBBD5738255F}"/>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2EB3D109-BD38-5FE1-8882-B46579939B44}"/>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EC76A6C3-BDAB-7503-22CD-348A62F6B14A}"/>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6177A234-8860-E418-EA54-9C1AC84966F3}"/>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4A695010-4E3A-3D5A-7783-0815476992D9}"/>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a:extLst>
              <a:ext uri="{FF2B5EF4-FFF2-40B4-BE49-F238E27FC236}">
                <a16:creationId xmlns:a16="http://schemas.microsoft.com/office/drawing/2014/main" id="{EA9E72BA-DA50-2042-71C7-B93F461CC416}"/>
              </a:ext>
            </a:extLst>
          </p:cNvPr>
          <p:cNvSpPr txBox="1"/>
          <p:nvPr/>
        </p:nvSpPr>
        <p:spPr>
          <a:xfrm>
            <a:off x="2362200" y="439391"/>
            <a:ext cx="14020799"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Model Interpretation(Cont..) </a:t>
            </a:r>
          </a:p>
        </p:txBody>
      </p:sp>
      <p:sp>
        <p:nvSpPr>
          <p:cNvPr id="11" name="TextBox 11">
            <a:extLst>
              <a:ext uri="{FF2B5EF4-FFF2-40B4-BE49-F238E27FC236}">
                <a16:creationId xmlns:a16="http://schemas.microsoft.com/office/drawing/2014/main" id="{210BEED6-A466-7C6A-7247-DB7EA7AAE293}"/>
              </a:ext>
            </a:extLst>
          </p:cNvPr>
          <p:cNvSpPr txBox="1"/>
          <p:nvPr/>
        </p:nvSpPr>
        <p:spPr>
          <a:xfrm>
            <a:off x="8888674" y="7965917"/>
            <a:ext cx="8847339" cy="798552"/>
          </a:xfrm>
          <a:prstGeom prst="rect">
            <a:avLst/>
          </a:prstGeom>
        </p:spPr>
        <p:txBody>
          <a:bodyPr wrap="square" lIns="0" tIns="0" rIns="0" bIns="0" rtlCol="0" anchor="t">
            <a:spAutoFit/>
          </a:bodyPr>
          <a:lstStyle/>
          <a:p>
            <a:pPr algn="ctr">
              <a:lnSpc>
                <a:spcPts val="3188"/>
              </a:lnSpc>
              <a:spcBef>
                <a:spcPct val="0"/>
              </a:spcBef>
            </a:pPr>
            <a:r>
              <a:rPr lang="en-US" sz="2200" b="1" dirty="0">
                <a:solidFill>
                  <a:srgbClr val="000000"/>
                </a:solidFill>
                <a:latin typeface="Century" panose="02040604050505020304" pitchFamily="18" charset="0"/>
                <a:ea typeface="Gordita"/>
                <a:cs typeface="Gordita"/>
                <a:sym typeface="Gordita"/>
              </a:rPr>
              <a:t>Figure 7.2 : </a:t>
            </a:r>
            <a:r>
              <a:rPr lang="en-US" sz="2200" b="1" dirty="0">
                <a:latin typeface="Century" panose="02040604050505020304" pitchFamily="18" charset="0"/>
              </a:rPr>
              <a:t>SHAP Waterfall chart for 4 independent test datasets: (a) GSE106582, (b) GSE21815, (c) GSE44076, (d) GSE8671.</a:t>
            </a:r>
            <a:endParaRPr lang="en-US" sz="2200" b="1" dirty="0">
              <a:solidFill>
                <a:srgbClr val="000000"/>
              </a:solidFill>
              <a:latin typeface="Century" panose="02040604050505020304" pitchFamily="18" charset="0"/>
              <a:ea typeface="Gordita"/>
              <a:cs typeface="Gordita"/>
              <a:sym typeface="Gordita"/>
            </a:endParaRPr>
          </a:p>
        </p:txBody>
      </p:sp>
      <p:sp>
        <p:nvSpPr>
          <p:cNvPr id="13" name="TextBox 7">
            <a:extLst>
              <a:ext uri="{FF2B5EF4-FFF2-40B4-BE49-F238E27FC236}">
                <a16:creationId xmlns:a16="http://schemas.microsoft.com/office/drawing/2014/main" id="{7BA0C742-9C51-5E37-1BF8-4D6937C182F2}"/>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37</a:t>
            </a:r>
          </a:p>
        </p:txBody>
      </p:sp>
      <p:pic>
        <p:nvPicPr>
          <p:cNvPr id="7" name="Picture 6">
            <a:extLst>
              <a:ext uri="{FF2B5EF4-FFF2-40B4-BE49-F238E27FC236}">
                <a16:creationId xmlns:a16="http://schemas.microsoft.com/office/drawing/2014/main" id="{78686BAB-F9EE-A01A-3CEC-86C0BC5DDB5F}"/>
              </a:ext>
            </a:extLst>
          </p:cNvPr>
          <p:cNvPicPr>
            <a:picLocks noChangeAspect="1"/>
          </p:cNvPicPr>
          <p:nvPr/>
        </p:nvPicPr>
        <p:blipFill>
          <a:blip r:embed="rId5"/>
          <a:stretch>
            <a:fillRect/>
          </a:stretch>
        </p:blipFill>
        <p:spPr>
          <a:xfrm>
            <a:off x="8415744" y="1951720"/>
            <a:ext cx="9083804" cy="5904971"/>
          </a:xfrm>
          <a:prstGeom prst="rect">
            <a:avLst/>
          </a:prstGeom>
        </p:spPr>
      </p:pic>
      <p:sp>
        <p:nvSpPr>
          <p:cNvPr id="12" name="TextBox 11">
            <a:extLst>
              <a:ext uri="{FF2B5EF4-FFF2-40B4-BE49-F238E27FC236}">
                <a16:creationId xmlns:a16="http://schemas.microsoft.com/office/drawing/2014/main" id="{2A46722E-D360-3B2A-F41F-36A8FC289DD7}"/>
              </a:ext>
            </a:extLst>
          </p:cNvPr>
          <p:cNvSpPr txBox="1"/>
          <p:nvPr/>
        </p:nvSpPr>
        <p:spPr>
          <a:xfrm>
            <a:off x="1054810" y="2959815"/>
            <a:ext cx="7092103" cy="3724096"/>
          </a:xfrm>
          <a:prstGeom prst="rect">
            <a:avLst/>
          </a:prstGeom>
        </p:spPr>
        <p:txBody>
          <a:bodyPr wrap="square" lIns="0" tIns="0" rIns="0" bIns="0" rtlCol="0" anchor="t">
            <a:spAutoFit/>
          </a:bodyPr>
          <a:lstStyle/>
          <a:p>
            <a:pPr algn="just"/>
            <a:r>
              <a:rPr lang="en-US" sz="2200" dirty="0">
                <a:latin typeface="Gordita" panose="020B0604020202020204" charset="0"/>
                <a:cs typeface="Gordita" panose="020B0604020202020204" charset="0"/>
              </a:rPr>
              <a:t>The SHAP waterfall plot allows to assess the incremental effect of each feature on the model’s output</a:t>
            </a:r>
          </a:p>
          <a:p>
            <a:pPr algn="just"/>
            <a:endParaRPr lang="en-US" sz="2200" dirty="0">
              <a:latin typeface="Gordita" panose="020B0604020202020204" charset="0"/>
              <a:cs typeface="Gordita" panose="020B0604020202020204" charset="0"/>
            </a:endParaRPr>
          </a:p>
          <a:p>
            <a:pPr algn="just"/>
            <a:r>
              <a:rPr lang="en-US" sz="2200" dirty="0">
                <a:latin typeface="Gordita" panose="020B0604020202020204" charset="0"/>
                <a:cs typeface="Gordita" panose="020B0604020202020204" charset="0"/>
              </a:rPr>
              <a:t>Aiding in model optimization and debugging.</a:t>
            </a:r>
          </a:p>
          <a:p>
            <a:pPr algn="just"/>
            <a:endParaRPr lang="en-US" sz="2200" dirty="0">
              <a:latin typeface="Gordita" panose="020B0604020202020204" charset="0"/>
              <a:cs typeface="Gordita" panose="020B0604020202020204" charset="0"/>
            </a:endParaRPr>
          </a:p>
          <a:p>
            <a:pPr algn="just"/>
            <a:r>
              <a:rPr lang="en-US" sz="2200" dirty="0">
                <a:latin typeface="Gordita" panose="020B0604020202020204" charset="0"/>
                <a:cs typeface="Gordita" panose="020B0604020202020204" charset="0"/>
              </a:rPr>
              <a:t> </a:t>
            </a:r>
          </a:p>
          <a:p>
            <a:pPr algn="just"/>
            <a:r>
              <a:rPr lang="en-US" sz="2200" dirty="0">
                <a:latin typeface="Gordita" panose="020B0604020202020204" charset="0"/>
                <a:cs typeface="Gordita" panose="020B0604020202020204" charset="0"/>
              </a:rPr>
              <a:t>Positive contributions are depicted as bars that push the prediction higher, while negative contributions are represented as bars that pull the prediction lower. </a:t>
            </a:r>
          </a:p>
        </p:txBody>
      </p:sp>
      <p:pic>
        <p:nvPicPr>
          <p:cNvPr id="6" name="Picture 2">
            <a:extLst>
              <a:ext uri="{FF2B5EF4-FFF2-40B4-BE49-F238E27FC236}">
                <a16:creationId xmlns:a16="http://schemas.microsoft.com/office/drawing/2014/main" id="{676C9252-5F41-3738-974C-57880DFA9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52580" y="2971839"/>
            <a:ext cx="533400" cy="5079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0C20AE0-8F85-9C0E-DADC-79CC82AFE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52580" y="4265867"/>
            <a:ext cx="533400" cy="507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888CA8E-61FC-5D64-23F5-7A72D72986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V="1">
            <a:off x="252580" y="5243580"/>
            <a:ext cx="533400" cy="50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65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2BF5-6C5C-C599-DC7A-247A395CC8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A21EA33-7F37-23B4-F95F-96CC11451373}"/>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3">
              <a:extLst>
                <a:ext uri="{96DAC541-7B7A-43D3-8B79-37D633B846F1}">
                  <asvg:svgBlip xmlns:asvg="http://schemas.microsoft.com/office/drawing/2016/SVG/main" r:embed="rId4"/>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69C168F4-B8B5-C6C2-28EB-D23BDCA593C3}"/>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BCBADE8C-FB5B-9550-97E0-B94CD4BEE4EC}"/>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5"/>
              <a:stretch>
                <a:fillRect/>
              </a:stretch>
            </a:blipFill>
          </p:spPr>
          <p:txBody>
            <a:bodyPr/>
            <a:lstStyle/>
            <a:p>
              <a:endParaRPr lang="en-US"/>
            </a:p>
          </p:txBody>
        </p:sp>
      </p:grpSp>
      <p:sp>
        <p:nvSpPr>
          <p:cNvPr id="5" name="AutoShape 5">
            <a:extLst>
              <a:ext uri="{FF2B5EF4-FFF2-40B4-BE49-F238E27FC236}">
                <a16:creationId xmlns:a16="http://schemas.microsoft.com/office/drawing/2014/main" id="{3716E01A-8D39-4998-78D7-9DE017E1FD44}"/>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D78D5A04-39EA-B964-EF6C-E5E90EB910AC}"/>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1" name="TextBox 11">
            <a:extLst>
              <a:ext uri="{FF2B5EF4-FFF2-40B4-BE49-F238E27FC236}">
                <a16:creationId xmlns:a16="http://schemas.microsoft.com/office/drawing/2014/main" id="{1392DCE4-BFC6-CFA2-99E3-2D778CF4C92E}"/>
              </a:ext>
            </a:extLst>
          </p:cNvPr>
          <p:cNvSpPr txBox="1"/>
          <p:nvPr/>
        </p:nvSpPr>
        <p:spPr>
          <a:xfrm>
            <a:off x="1702658" y="7717188"/>
            <a:ext cx="1988376" cy="38745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a:t>
            </a:r>
            <a:r>
              <a:rPr lang="en-US" sz="2000" dirty="0">
                <a:solidFill>
                  <a:srgbClr val="000000"/>
                </a:solidFill>
                <a:latin typeface="Gordita"/>
                <a:ea typeface="Gordita"/>
                <a:cs typeface="Gordita"/>
                <a:sym typeface="Gordita"/>
              </a:rPr>
              <a:t>a) ABCA8</a:t>
            </a:r>
          </a:p>
        </p:txBody>
      </p:sp>
      <p:sp>
        <p:nvSpPr>
          <p:cNvPr id="12" name="TextBox 12">
            <a:extLst>
              <a:ext uri="{FF2B5EF4-FFF2-40B4-BE49-F238E27FC236}">
                <a16:creationId xmlns:a16="http://schemas.microsoft.com/office/drawing/2014/main" id="{0BEE7894-413A-CE10-09B1-CB1D748658BA}"/>
              </a:ext>
            </a:extLst>
          </p:cNvPr>
          <p:cNvSpPr txBox="1"/>
          <p:nvPr/>
        </p:nvSpPr>
        <p:spPr>
          <a:xfrm>
            <a:off x="3458025" y="8545166"/>
            <a:ext cx="11371950" cy="368627"/>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8.1 : Validating 6 candidate genes using GEPIA2 (part-1)</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88DB98BE-93DC-671E-5D60-491614DC2F5A}"/>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38</a:t>
            </a:r>
          </a:p>
        </p:txBody>
      </p:sp>
      <p:sp>
        <p:nvSpPr>
          <p:cNvPr id="10" name="TextBox 9">
            <a:extLst>
              <a:ext uri="{FF2B5EF4-FFF2-40B4-BE49-F238E27FC236}">
                <a16:creationId xmlns:a16="http://schemas.microsoft.com/office/drawing/2014/main" id="{87DA65D4-0F40-4C5A-316D-9B551A80F8AA}"/>
              </a:ext>
            </a:extLst>
          </p:cNvPr>
          <p:cNvSpPr txBox="1"/>
          <p:nvPr/>
        </p:nvSpPr>
        <p:spPr>
          <a:xfrm>
            <a:off x="2476500" y="467156"/>
            <a:ext cx="133350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Biological Validation </a:t>
            </a:r>
          </a:p>
        </p:txBody>
      </p:sp>
      <p:pic>
        <p:nvPicPr>
          <p:cNvPr id="23" name="Picture 22">
            <a:extLst>
              <a:ext uri="{FF2B5EF4-FFF2-40B4-BE49-F238E27FC236}">
                <a16:creationId xmlns:a16="http://schemas.microsoft.com/office/drawing/2014/main" id="{F28C6F21-CF2B-5566-783F-6CDE5CCA7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1820317"/>
            <a:ext cx="3990855" cy="5799440"/>
          </a:xfrm>
          <a:prstGeom prst="rect">
            <a:avLst/>
          </a:prstGeom>
        </p:spPr>
      </p:pic>
      <p:pic>
        <p:nvPicPr>
          <p:cNvPr id="25" name="Picture 24">
            <a:extLst>
              <a:ext uri="{FF2B5EF4-FFF2-40B4-BE49-F238E27FC236}">
                <a16:creationId xmlns:a16="http://schemas.microsoft.com/office/drawing/2014/main" id="{83B080A3-416E-0DFB-8072-4E96F71EFB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9164" y="1932351"/>
            <a:ext cx="3954733" cy="5687406"/>
          </a:xfrm>
          <a:prstGeom prst="rect">
            <a:avLst/>
          </a:prstGeom>
        </p:spPr>
      </p:pic>
      <p:sp>
        <p:nvSpPr>
          <p:cNvPr id="26" name="TextBox 11">
            <a:extLst>
              <a:ext uri="{FF2B5EF4-FFF2-40B4-BE49-F238E27FC236}">
                <a16:creationId xmlns:a16="http://schemas.microsoft.com/office/drawing/2014/main" id="{037EB359-A356-C3DD-C6E5-7ADCE3370179}"/>
              </a:ext>
            </a:extLst>
          </p:cNvPr>
          <p:cNvSpPr txBox="1"/>
          <p:nvPr/>
        </p:nvSpPr>
        <p:spPr>
          <a:xfrm>
            <a:off x="6154062" y="7877224"/>
            <a:ext cx="1988376" cy="36952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(b) ADH1B</a:t>
            </a:r>
          </a:p>
        </p:txBody>
      </p:sp>
      <p:pic>
        <p:nvPicPr>
          <p:cNvPr id="28" name="Picture 27">
            <a:extLst>
              <a:ext uri="{FF2B5EF4-FFF2-40B4-BE49-F238E27FC236}">
                <a16:creationId xmlns:a16="http://schemas.microsoft.com/office/drawing/2014/main" id="{FB57698F-FB9F-005E-9ABA-E659CE3005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8361" y="1932351"/>
            <a:ext cx="3778275" cy="5694070"/>
          </a:xfrm>
          <a:prstGeom prst="rect">
            <a:avLst/>
          </a:prstGeom>
        </p:spPr>
      </p:pic>
      <p:sp>
        <p:nvSpPr>
          <p:cNvPr id="29" name="TextBox 11">
            <a:extLst>
              <a:ext uri="{FF2B5EF4-FFF2-40B4-BE49-F238E27FC236}">
                <a16:creationId xmlns:a16="http://schemas.microsoft.com/office/drawing/2014/main" id="{B4B99827-0318-C517-DB46-B8372D38976F}"/>
              </a:ext>
            </a:extLst>
          </p:cNvPr>
          <p:cNvSpPr txBox="1"/>
          <p:nvPr/>
        </p:nvSpPr>
        <p:spPr>
          <a:xfrm>
            <a:off x="10605466" y="7828110"/>
            <a:ext cx="1988376" cy="37856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(c) CDH3</a:t>
            </a:r>
          </a:p>
        </p:txBody>
      </p:sp>
      <p:pic>
        <p:nvPicPr>
          <p:cNvPr id="38" name="Picture 37">
            <a:extLst>
              <a:ext uri="{FF2B5EF4-FFF2-40B4-BE49-F238E27FC236}">
                <a16:creationId xmlns:a16="http://schemas.microsoft.com/office/drawing/2014/main" id="{3271E4BB-DCC9-8AF5-F7E3-BB8DE81BF8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89433" y="1959262"/>
            <a:ext cx="3749365" cy="5688169"/>
          </a:xfrm>
          <a:prstGeom prst="rect">
            <a:avLst/>
          </a:prstGeom>
        </p:spPr>
      </p:pic>
      <p:sp>
        <p:nvSpPr>
          <p:cNvPr id="39" name="TextBox 11">
            <a:extLst>
              <a:ext uri="{FF2B5EF4-FFF2-40B4-BE49-F238E27FC236}">
                <a16:creationId xmlns:a16="http://schemas.microsoft.com/office/drawing/2014/main" id="{D2F1E027-D6E3-1A2A-40B1-CA6E5864C536}"/>
              </a:ext>
            </a:extLst>
          </p:cNvPr>
          <p:cNvSpPr txBox="1"/>
          <p:nvPr/>
        </p:nvSpPr>
        <p:spPr>
          <a:xfrm>
            <a:off x="14569928" y="7869072"/>
            <a:ext cx="1988376" cy="378565"/>
          </a:xfrm>
          <a:prstGeom prst="rect">
            <a:avLst/>
          </a:prstGeom>
        </p:spPr>
        <p:txBody>
          <a:bodyPr wrap="square" lIns="0" tIns="0" rIns="0" bIns="0" rtlCol="0" anchor="t">
            <a:spAutoFit/>
          </a:bodyPr>
          <a:lstStyle/>
          <a:p>
            <a:pPr algn="ctr">
              <a:lnSpc>
                <a:spcPts val="3188"/>
              </a:lnSpc>
              <a:spcBef>
                <a:spcPct val="0"/>
              </a:spcBef>
            </a:pPr>
            <a:r>
              <a:rPr lang="en-US" sz="2000" dirty="0">
                <a:solidFill>
                  <a:srgbClr val="000000"/>
                </a:solidFill>
                <a:latin typeface="Gordita"/>
                <a:ea typeface="Gordita"/>
                <a:cs typeface="Gordita"/>
                <a:sym typeface="Gordita"/>
              </a:rPr>
              <a:t>(d) GUCA2A</a:t>
            </a:r>
          </a:p>
        </p:txBody>
      </p:sp>
    </p:spTree>
    <p:extLst>
      <p:ext uri="{BB962C8B-B14F-4D97-AF65-F5344CB8AC3E}">
        <p14:creationId xmlns:p14="http://schemas.microsoft.com/office/powerpoint/2010/main" val="296252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415F9-A507-414F-6F31-8CAD868AC3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197CAA-E70B-A2EB-971C-D5D9A3A635E7}"/>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4B8FFAC9-8212-B981-4D2C-6AA29BEFFB49}"/>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DD5E75A5-57D6-F581-BB3A-B96461D073C2}"/>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E899F674-C1DC-7AD2-EB8C-F8875D8E972B}"/>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D395CE9F-DFCF-EACC-7B20-518AF2028AFA}"/>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80B49B6D-F847-48A4-1D18-DDC08F22E658}"/>
              </a:ext>
            </a:extLst>
          </p:cNvPr>
          <p:cNvSpPr txBox="1"/>
          <p:nvPr/>
        </p:nvSpPr>
        <p:spPr>
          <a:xfrm>
            <a:off x="533400" y="8151429"/>
            <a:ext cx="8008176" cy="778996"/>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8.2 : Validating 6 candidate genes using GEPIA2 (part-2).</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68207070-D168-F464-53B9-28BCE67C266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38</a:t>
            </a:r>
          </a:p>
        </p:txBody>
      </p:sp>
      <p:sp>
        <p:nvSpPr>
          <p:cNvPr id="10" name="TextBox 9">
            <a:extLst>
              <a:ext uri="{FF2B5EF4-FFF2-40B4-BE49-F238E27FC236}">
                <a16:creationId xmlns:a16="http://schemas.microsoft.com/office/drawing/2014/main" id="{92253AB5-1906-02EB-2FBE-9BD8BE95CFBA}"/>
              </a:ext>
            </a:extLst>
          </p:cNvPr>
          <p:cNvSpPr txBox="1"/>
          <p:nvPr/>
        </p:nvSpPr>
        <p:spPr>
          <a:xfrm>
            <a:off x="956285" y="463468"/>
            <a:ext cx="16306800"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Biological Validation (cont..)</a:t>
            </a:r>
          </a:p>
        </p:txBody>
      </p:sp>
      <p:sp>
        <p:nvSpPr>
          <p:cNvPr id="29" name="TextBox 11">
            <a:extLst>
              <a:ext uri="{FF2B5EF4-FFF2-40B4-BE49-F238E27FC236}">
                <a16:creationId xmlns:a16="http://schemas.microsoft.com/office/drawing/2014/main" id="{530ADDDA-4C8F-8724-5B01-7CF9A75E4B52}"/>
              </a:ext>
            </a:extLst>
          </p:cNvPr>
          <p:cNvSpPr txBox="1"/>
          <p:nvPr/>
        </p:nvSpPr>
        <p:spPr>
          <a:xfrm>
            <a:off x="1981200" y="7617701"/>
            <a:ext cx="1988376" cy="37856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(e) GUCA2B</a:t>
            </a:r>
          </a:p>
        </p:txBody>
      </p:sp>
      <p:sp>
        <p:nvSpPr>
          <p:cNvPr id="39" name="TextBox 11">
            <a:extLst>
              <a:ext uri="{FF2B5EF4-FFF2-40B4-BE49-F238E27FC236}">
                <a16:creationId xmlns:a16="http://schemas.microsoft.com/office/drawing/2014/main" id="{5CA1CEB3-F90E-5EC1-038F-E698D729F179}"/>
              </a:ext>
            </a:extLst>
          </p:cNvPr>
          <p:cNvSpPr txBox="1"/>
          <p:nvPr/>
        </p:nvSpPr>
        <p:spPr>
          <a:xfrm>
            <a:off x="6553200" y="7702869"/>
            <a:ext cx="1988376" cy="378565"/>
          </a:xfrm>
          <a:prstGeom prst="rect">
            <a:avLst/>
          </a:prstGeom>
        </p:spPr>
        <p:txBody>
          <a:bodyPr wrap="square" lIns="0" tIns="0" rIns="0" bIns="0" rtlCol="0" anchor="t">
            <a:spAutoFit/>
          </a:bodyPr>
          <a:lstStyle/>
          <a:p>
            <a:pPr algn="ctr">
              <a:lnSpc>
                <a:spcPts val="3188"/>
              </a:lnSpc>
              <a:spcBef>
                <a:spcPct val="0"/>
              </a:spcBef>
            </a:pPr>
            <a:r>
              <a:rPr lang="en-US" sz="2294" dirty="0">
                <a:solidFill>
                  <a:srgbClr val="000000"/>
                </a:solidFill>
                <a:latin typeface="Gordita"/>
                <a:ea typeface="Gordita"/>
                <a:cs typeface="Gordita"/>
                <a:sym typeface="Gordita"/>
              </a:rPr>
              <a:t>(f) PDE9A</a:t>
            </a:r>
          </a:p>
        </p:txBody>
      </p:sp>
      <p:pic>
        <p:nvPicPr>
          <p:cNvPr id="7" name="Picture 6">
            <a:extLst>
              <a:ext uri="{FF2B5EF4-FFF2-40B4-BE49-F238E27FC236}">
                <a16:creationId xmlns:a16="http://schemas.microsoft.com/office/drawing/2014/main" id="{1472D6A9-014F-A61C-3885-CD326796A9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342" y="1888685"/>
            <a:ext cx="3749365" cy="5570675"/>
          </a:xfrm>
          <a:prstGeom prst="rect">
            <a:avLst/>
          </a:prstGeom>
        </p:spPr>
      </p:pic>
      <p:pic>
        <p:nvPicPr>
          <p:cNvPr id="14" name="Picture 13">
            <a:extLst>
              <a:ext uri="{FF2B5EF4-FFF2-40B4-BE49-F238E27FC236}">
                <a16:creationId xmlns:a16="http://schemas.microsoft.com/office/drawing/2014/main" id="{64607772-9F31-4AE8-492B-E1051F28AE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7400" y="1842083"/>
            <a:ext cx="3734124" cy="5558681"/>
          </a:xfrm>
          <a:prstGeom prst="rect">
            <a:avLst/>
          </a:prstGeom>
        </p:spPr>
      </p:pic>
      <p:pic>
        <p:nvPicPr>
          <p:cNvPr id="9" name="Picture 8">
            <a:extLst>
              <a:ext uri="{FF2B5EF4-FFF2-40B4-BE49-F238E27FC236}">
                <a16:creationId xmlns:a16="http://schemas.microsoft.com/office/drawing/2014/main" id="{8CD44868-7F05-B164-F266-375D48EC80DB}"/>
              </a:ext>
            </a:extLst>
          </p:cNvPr>
          <p:cNvPicPr>
            <a:picLocks noChangeAspect="1"/>
          </p:cNvPicPr>
          <p:nvPr/>
        </p:nvPicPr>
        <p:blipFill>
          <a:blip r:embed="rId7"/>
          <a:stretch>
            <a:fillRect/>
          </a:stretch>
        </p:blipFill>
        <p:spPr>
          <a:xfrm>
            <a:off x="10515600" y="1945626"/>
            <a:ext cx="7220413" cy="6033852"/>
          </a:xfrm>
          <a:prstGeom prst="rect">
            <a:avLst/>
          </a:prstGeom>
        </p:spPr>
      </p:pic>
      <p:sp>
        <p:nvSpPr>
          <p:cNvPr id="11" name="TextBox 12">
            <a:extLst>
              <a:ext uri="{FF2B5EF4-FFF2-40B4-BE49-F238E27FC236}">
                <a16:creationId xmlns:a16="http://schemas.microsoft.com/office/drawing/2014/main" id="{8A25BF5B-3461-F288-161E-AB3096FD7743}"/>
              </a:ext>
            </a:extLst>
          </p:cNvPr>
          <p:cNvSpPr txBox="1"/>
          <p:nvPr/>
        </p:nvSpPr>
        <p:spPr>
          <a:xfrm>
            <a:off x="9601524" y="8066003"/>
            <a:ext cx="8382837" cy="795411"/>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8.3 : </a:t>
            </a:r>
            <a:r>
              <a:rPr lang="en-US" sz="2200" b="1" dirty="0">
                <a:latin typeface="Century" panose="02040604050505020304" pitchFamily="18" charset="0"/>
              </a:rPr>
              <a:t>Unsupervised Sample Validation  using Hierarchical Clustering with 6 candidate genes</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Tree>
    <p:extLst>
      <p:ext uri="{BB962C8B-B14F-4D97-AF65-F5344CB8AC3E}">
        <p14:creationId xmlns:p14="http://schemas.microsoft.com/office/powerpoint/2010/main" val="170423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D01E4-0BA8-5588-BB1A-230D713193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6AB63F-2D44-6475-A120-CB9D1A105673}"/>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A1047FFC-9F31-33D8-8E7E-977B34635975}"/>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D19B54AC-924D-4D1E-7AA6-137FA8C14400}"/>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6BDF54E8-092A-F0ED-3854-7BD6A184D67C}"/>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C1B21484-4101-7A40-CD7F-1A6C4AA45681}"/>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0DA3A696-52F6-0F67-0AA9-1CA004BBBBF1}"/>
              </a:ext>
            </a:extLst>
          </p:cNvPr>
          <p:cNvSpPr txBox="1"/>
          <p:nvPr/>
        </p:nvSpPr>
        <p:spPr>
          <a:xfrm>
            <a:off x="914400" y="7686588"/>
            <a:ext cx="7753813" cy="778996"/>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8.4 :  Violin plot differences in 22 types of immune cells</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5FA0D9C3-BB3E-E491-6D18-186024722F4F}"/>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38</a:t>
            </a:r>
          </a:p>
        </p:txBody>
      </p:sp>
      <p:sp>
        <p:nvSpPr>
          <p:cNvPr id="10" name="TextBox 9">
            <a:extLst>
              <a:ext uri="{FF2B5EF4-FFF2-40B4-BE49-F238E27FC236}">
                <a16:creationId xmlns:a16="http://schemas.microsoft.com/office/drawing/2014/main" id="{7E2175C4-EBFD-7817-5CE5-6B0E59053142}"/>
              </a:ext>
            </a:extLst>
          </p:cNvPr>
          <p:cNvSpPr txBox="1"/>
          <p:nvPr/>
        </p:nvSpPr>
        <p:spPr>
          <a:xfrm>
            <a:off x="1524000" y="463468"/>
            <a:ext cx="14859000" cy="919611"/>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a:t>
            </a:r>
            <a:r>
              <a:rPr lang="en-US" sz="4800" b="1" dirty="0">
                <a:latin typeface="Comic Sans MS" panose="030F0702030302020204" pitchFamily="66" charset="0"/>
              </a:rPr>
              <a:t> Infiltration Analysis</a:t>
            </a:r>
            <a:endParaRPr lang="en-US" sz="4800" b="1" dirty="0">
              <a:solidFill>
                <a:srgbClr val="000000"/>
              </a:solidFill>
              <a:latin typeface="Comic Sans MS" panose="030F0702030302020204" pitchFamily="66" charset="0"/>
              <a:ea typeface="Gordita Bold"/>
              <a:cs typeface="Gordita Bold"/>
              <a:sym typeface="Gordita Bold"/>
            </a:endParaRPr>
          </a:p>
        </p:txBody>
      </p:sp>
      <p:pic>
        <p:nvPicPr>
          <p:cNvPr id="15" name="Picture 14">
            <a:extLst>
              <a:ext uri="{FF2B5EF4-FFF2-40B4-BE49-F238E27FC236}">
                <a16:creationId xmlns:a16="http://schemas.microsoft.com/office/drawing/2014/main" id="{2818EB1A-87EC-1989-5CAB-62F0A0986E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2171701"/>
            <a:ext cx="8915400" cy="5562598"/>
          </a:xfrm>
          <a:prstGeom prst="rect">
            <a:avLst/>
          </a:prstGeom>
        </p:spPr>
      </p:pic>
      <p:pic>
        <p:nvPicPr>
          <p:cNvPr id="6" name="Picture 5">
            <a:extLst>
              <a:ext uri="{FF2B5EF4-FFF2-40B4-BE49-F238E27FC236}">
                <a16:creationId xmlns:a16="http://schemas.microsoft.com/office/drawing/2014/main" id="{76A06717-0722-1098-2D2B-88F0B9553CCC}"/>
              </a:ext>
            </a:extLst>
          </p:cNvPr>
          <p:cNvPicPr>
            <a:picLocks noChangeAspect="1"/>
          </p:cNvPicPr>
          <p:nvPr/>
        </p:nvPicPr>
        <p:blipFill>
          <a:blip r:embed="rId6" cstate="print">
            <a:extLst>
              <a:ext uri="{28A0092B-C50C-407E-A947-70E740481C1C}">
                <a14:useLocalDpi xmlns:a14="http://schemas.microsoft.com/office/drawing/2010/main" val="0"/>
              </a:ext>
            </a:extLst>
          </a:blip>
          <a:srcRect t="9675" b="5393"/>
          <a:stretch>
            <a:fillRect/>
          </a:stretch>
        </p:blipFill>
        <p:spPr>
          <a:xfrm>
            <a:off x="9967451" y="1747270"/>
            <a:ext cx="7753813" cy="6190190"/>
          </a:xfrm>
          <a:prstGeom prst="rect">
            <a:avLst/>
          </a:prstGeom>
        </p:spPr>
      </p:pic>
      <p:sp>
        <p:nvSpPr>
          <p:cNvPr id="7" name="TextBox 12">
            <a:extLst>
              <a:ext uri="{FF2B5EF4-FFF2-40B4-BE49-F238E27FC236}">
                <a16:creationId xmlns:a16="http://schemas.microsoft.com/office/drawing/2014/main" id="{17D9C44A-70CE-CE67-049B-09213A76C3CD}"/>
              </a:ext>
            </a:extLst>
          </p:cNvPr>
          <p:cNvSpPr txBox="1"/>
          <p:nvPr/>
        </p:nvSpPr>
        <p:spPr>
          <a:xfrm>
            <a:off x="9448799" y="7902631"/>
            <a:ext cx="8287213" cy="778996"/>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8.5 : Correlation heatmap between 22 types of immune cells.</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Tree>
    <p:extLst>
      <p:ext uri="{BB962C8B-B14F-4D97-AF65-F5344CB8AC3E}">
        <p14:creationId xmlns:p14="http://schemas.microsoft.com/office/powerpoint/2010/main" val="2770944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8A766-0E7E-9E16-51FE-733DAFA92F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BB3750-CF4D-23A8-5F0E-223660E7F38A}"/>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3AA52F9B-5384-A2E5-C66B-F5DC3870BAE9}"/>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1F23CD23-206A-9939-22B3-53284BBE2B7B}"/>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4F87FC07-5346-1B62-54BF-D2ABDEB8B91C}"/>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4C4700C0-EC69-2984-B356-3B39C939D9C1}"/>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286E2124-5DC5-0649-FA45-3002841A9C41}"/>
              </a:ext>
            </a:extLst>
          </p:cNvPr>
          <p:cNvSpPr txBox="1"/>
          <p:nvPr/>
        </p:nvSpPr>
        <p:spPr>
          <a:xfrm>
            <a:off x="3458025" y="8545166"/>
            <a:ext cx="11371950" cy="375680"/>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8.6 : Correlation between 6 diagnostic genes and immune cells (part-1)</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6EB4E5DC-6C76-10F0-29A1-099BEB69BD9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38</a:t>
            </a:r>
          </a:p>
        </p:txBody>
      </p:sp>
      <p:sp>
        <p:nvSpPr>
          <p:cNvPr id="10" name="TextBox 9">
            <a:extLst>
              <a:ext uri="{FF2B5EF4-FFF2-40B4-BE49-F238E27FC236}">
                <a16:creationId xmlns:a16="http://schemas.microsoft.com/office/drawing/2014/main" id="{09847B38-E4E3-EBEE-596A-D81C475D9722}"/>
              </a:ext>
            </a:extLst>
          </p:cNvPr>
          <p:cNvSpPr txBox="1"/>
          <p:nvPr/>
        </p:nvSpPr>
        <p:spPr>
          <a:xfrm>
            <a:off x="956285" y="463468"/>
            <a:ext cx="16306800" cy="912237"/>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 Infiltration Analysis</a:t>
            </a:r>
            <a:r>
              <a:rPr lang="en-US" sz="5560" b="1" dirty="0">
                <a:solidFill>
                  <a:srgbClr val="000000"/>
                </a:solidFill>
                <a:latin typeface="Comic Sans MS" panose="030F0702030302020204" pitchFamily="66" charset="0"/>
                <a:ea typeface="Gordita Bold"/>
                <a:cs typeface="Gordita Bold"/>
                <a:sym typeface="Gordita Bold"/>
              </a:rPr>
              <a:t> (cont..)</a:t>
            </a:r>
          </a:p>
        </p:txBody>
      </p:sp>
      <p:pic>
        <p:nvPicPr>
          <p:cNvPr id="7" name="Picture 6">
            <a:extLst>
              <a:ext uri="{FF2B5EF4-FFF2-40B4-BE49-F238E27FC236}">
                <a16:creationId xmlns:a16="http://schemas.microsoft.com/office/drawing/2014/main" id="{E3D4E82E-CF24-8EC0-ED70-F5AC608A62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420" y="2065164"/>
            <a:ext cx="5510980" cy="5910798"/>
          </a:xfrm>
          <a:prstGeom prst="rect">
            <a:avLst/>
          </a:prstGeom>
        </p:spPr>
      </p:pic>
      <p:pic>
        <p:nvPicPr>
          <p:cNvPr id="11" name="Picture 10">
            <a:extLst>
              <a:ext uri="{FF2B5EF4-FFF2-40B4-BE49-F238E27FC236}">
                <a16:creationId xmlns:a16="http://schemas.microsoft.com/office/drawing/2014/main" id="{62292CB0-5EEF-E48F-D1E0-06C577E2C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2123" y="2079986"/>
            <a:ext cx="5510980" cy="5910798"/>
          </a:xfrm>
          <a:prstGeom prst="rect">
            <a:avLst/>
          </a:prstGeom>
        </p:spPr>
      </p:pic>
      <p:pic>
        <p:nvPicPr>
          <p:cNvPr id="14" name="Picture 13">
            <a:extLst>
              <a:ext uri="{FF2B5EF4-FFF2-40B4-BE49-F238E27FC236}">
                <a16:creationId xmlns:a16="http://schemas.microsoft.com/office/drawing/2014/main" id="{DD17CFC5-7761-E557-C030-4C3B642294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07826" y="2065164"/>
            <a:ext cx="5510981" cy="5910798"/>
          </a:xfrm>
          <a:prstGeom prst="rect">
            <a:avLst/>
          </a:prstGeom>
        </p:spPr>
      </p:pic>
    </p:spTree>
    <p:extLst>
      <p:ext uri="{BB962C8B-B14F-4D97-AF65-F5344CB8AC3E}">
        <p14:creationId xmlns:p14="http://schemas.microsoft.com/office/powerpoint/2010/main" val="4191216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7334F-D5FB-D1CF-5B02-4EB1B60C4A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004A186-DD0F-3957-0562-0598D4813093}"/>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61DA8CC7-0E8B-E432-51CE-DD52914162B9}"/>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9E6E5272-AD33-BE30-B080-970511471276}"/>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3B7DD1EC-702C-562E-4909-C2DDA89529B0}"/>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a:extLst>
              <a:ext uri="{FF2B5EF4-FFF2-40B4-BE49-F238E27FC236}">
                <a16:creationId xmlns:a16="http://schemas.microsoft.com/office/drawing/2014/main" id="{33D9673B-CD87-B5F6-6766-5AB1A0D0C511}"/>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2" name="TextBox 12">
            <a:extLst>
              <a:ext uri="{FF2B5EF4-FFF2-40B4-BE49-F238E27FC236}">
                <a16:creationId xmlns:a16="http://schemas.microsoft.com/office/drawing/2014/main" id="{10D5515A-ECE2-43EA-8B3C-CF26F434AB05}"/>
              </a:ext>
            </a:extLst>
          </p:cNvPr>
          <p:cNvSpPr txBox="1"/>
          <p:nvPr/>
        </p:nvSpPr>
        <p:spPr>
          <a:xfrm>
            <a:off x="3458025" y="8545166"/>
            <a:ext cx="11371950" cy="375680"/>
          </a:xfrm>
          <a:prstGeom prst="rect">
            <a:avLst/>
          </a:prstGeom>
        </p:spPr>
        <p:txBody>
          <a:bodyPr wrap="square" lIns="0" tIns="0" rIns="0" bIns="0" rtlCol="0" anchor="t">
            <a:spAutoFit/>
          </a:bodyPr>
          <a:lstStyle/>
          <a:p>
            <a:pPr algn="ctr">
              <a:lnSpc>
                <a:spcPts val="3188"/>
              </a:lnSpc>
              <a:spcBef>
                <a:spcPct val="0"/>
              </a:spcBef>
            </a:pPr>
            <a:r>
              <a:rPr lang="en-US" sz="2200" b="1" dirty="0">
                <a:latin typeface="Century" panose="02040604050505020304" pitchFamily="18" charset="0"/>
                <a:cs typeface="Gordita" panose="020B0604020202020204" charset="0"/>
              </a:rPr>
              <a:t>Figure 8.7 : Correlation between 6 diagnostic genes and immune cells (part-2)</a:t>
            </a:r>
            <a:endParaRPr lang="en-US" sz="2200" b="1" dirty="0">
              <a:solidFill>
                <a:srgbClr val="000000"/>
              </a:solidFill>
              <a:latin typeface="Century" panose="02040604050505020304" pitchFamily="18" charset="0"/>
              <a:ea typeface="Gordita"/>
              <a:cs typeface="Gordita" panose="020B0604020202020204" charset="0"/>
              <a:sym typeface="Gordita"/>
            </a:endParaRPr>
          </a:p>
        </p:txBody>
      </p:sp>
      <p:sp>
        <p:nvSpPr>
          <p:cNvPr id="13" name="TextBox 7">
            <a:extLst>
              <a:ext uri="{FF2B5EF4-FFF2-40B4-BE49-F238E27FC236}">
                <a16:creationId xmlns:a16="http://schemas.microsoft.com/office/drawing/2014/main" id="{BC6D0FE4-D8D0-B7EF-179C-5A99E2119BCB}"/>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38</a:t>
            </a:r>
          </a:p>
        </p:txBody>
      </p:sp>
      <p:sp>
        <p:nvSpPr>
          <p:cNvPr id="10" name="TextBox 9">
            <a:extLst>
              <a:ext uri="{FF2B5EF4-FFF2-40B4-BE49-F238E27FC236}">
                <a16:creationId xmlns:a16="http://schemas.microsoft.com/office/drawing/2014/main" id="{B2F6258A-D9B2-AA1A-B61D-EC54A2156B65}"/>
              </a:ext>
            </a:extLst>
          </p:cNvPr>
          <p:cNvSpPr txBox="1"/>
          <p:nvPr/>
        </p:nvSpPr>
        <p:spPr>
          <a:xfrm>
            <a:off x="956285" y="463468"/>
            <a:ext cx="16306800" cy="912237"/>
          </a:xfrm>
          <a:prstGeom prst="rect">
            <a:avLst/>
          </a:prstGeom>
        </p:spPr>
        <p:txBody>
          <a:bodyPr wrap="square" lIns="0" tIns="0" rIns="0" bIns="0" rtlCol="0" anchor="t">
            <a:spAutoFit/>
          </a:bodyPr>
          <a:lstStyle/>
          <a:p>
            <a:pPr algn="ctr">
              <a:lnSpc>
                <a:spcPts val="7729"/>
              </a:lnSpc>
            </a:pPr>
            <a:r>
              <a:rPr lang="en-US" sz="5560" b="1" dirty="0">
                <a:latin typeface="Comic Sans MS" panose="030F0702030302020204" pitchFamily="66" charset="0"/>
              </a:rPr>
              <a:t>Immune Infiltration Analysis</a:t>
            </a:r>
            <a:r>
              <a:rPr lang="en-US" sz="5560" b="1" dirty="0">
                <a:solidFill>
                  <a:srgbClr val="000000"/>
                </a:solidFill>
                <a:latin typeface="Comic Sans MS" panose="030F0702030302020204" pitchFamily="66" charset="0"/>
                <a:ea typeface="Gordita Bold"/>
                <a:cs typeface="Gordita Bold"/>
                <a:sym typeface="Gordita Bold"/>
              </a:rPr>
              <a:t> (cont..)</a:t>
            </a:r>
          </a:p>
        </p:txBody>
      </p:sp>
      <p:pic>
        <p:nvPicPr>
          <p:cNvPr id="7" name="Picture 6">
            <a:extLst>
              <a:ext uri="{FF2B5EF4-FFF2-40B4-BE49-F238E27FC236}">
                <a16:creationId xmlns:a16="http://schemas.microsoft.com/office/drawing/2014/main" id="{856CB88E-ADCB-03C9-E085-7D2B43ACF1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046895"/>
            <a:ext cx="5791200" cy="6008320"/>
          </a:xfrm>
          <a:prstGeom prst="rect">
            <a:avLst/>
          </a:prstGeom>
        </p:spPr>
      </p:pic>
      <p:pic>
        <p:nvPicPr>
          <p:cNvPr id="11" name="Picture 10">
            <a:extLst>
              <a:ext uri="{FF2B5EF4-FFF2-40B4-BE49-F238E27FC236}">
                <a16:creationId xmlns:a16="http://schemas.microsoft.com/office/drawing/2014/main" id="{6B6B0388-374C-446E-A204-A4FC47C766F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1942" y="2061392"/>
            <a:ext cx="5630058" cy="5993823"/>
          </a:xfrm>
          <a:prstGeom prst="rect">
            <a:avLst/>
          </a:prstGeom>
        </p:spPr>
      </p:pic>
      <p:pic>
        <p:nvPicPr>
          <p:cNvPr id="14" name="Picture 13">
            <a:extLst>
              <a:ext uri="{FF2B5EF4-FFF2-40B4-BE49-F238E27FC236}">
                <a16:creationId xmlns:a16="http://schemas.microsoft.com/office/drawing/2014/main" id="{013148CE-CB30-D3B9-59C5-AA2F616AB6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15123" y="2061393"/>
            <a:ext cx="5315677" cy="5993821"/>
          </a:xfrm>
          <a:prstGeom prst="rect">
            <a:avLst/>
          </a:prstGeom>
        </p:spPr>
      </p:pic>
    </p:spTree>
    <p:extLst>
      <p:ext uri="{BB962C8B-B14F-4D97-AF65-F5344CB8AC3E}">
        <p14:creationId xmlns:p14="http://schemas.microsoft.com/office/powerpoint/2010/main" val="3570646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714500"/>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Discussion</a:t>
            </a:r>
          </a:p>
        </p:txBody>
      </p:sp>
      <p:sp>
        <p:nvSpPr>
          <p:cNvPr id="9" name="TextBox 9"/>
          <p:cNvSpPr txBox="1"/>
          <p:nvPr/>
        </p:nvSpPr>
        <p:spPr>
          <a:xfrm>
            <a:off x="1295400" y="1972832"/>
            <a:ext cx="7423864" cy="426335"/>
          </a:xfrm>
          <a:prstGeom prst="rect">
            <a:avLst/>
          </a:prstGeom>
        </p:spPr>
        <p:txBody>
          <a:bodyPr lIns="0" tIns="0" rIns="0" bIns="0" rtlCol="0" anchor="t">
            <a:spAutoFit/>
          </a:bodyPr>
          <a:lstStyle/>
          <a:p>
            <a:pPr algn="l">
              <a:lnSpc>
                <a:spcPts val="3605"/>
              </a:lnSpc>
              <a:spcBef>
                <a:spcPct val="0"/>
              </a:spcBef>
            </a:pPr>
            <a:r>
              <a:rPr lang="en-US" sz="2594" dirty="0">
                <a:solidFill>
                  <a:srgbClr val="000000"/>
                </a:solidFill>
                <a:latin typeface="Gordita"/>
                <a:ea typeface="Gordita"/>
                <a:cs typeface="Gordita"/>
                <a:sym typeface="Gordita"/>
              </a:rPr>
              <a:t>Results Analysis with related papers</a:t>
            </a:r>
          </a:p>
        </p:txBody>
      </p:sp>
      <p:sp>
        <p:nvSpPr>
          <p:cNvPr id="10" name="TextBox 10"/>
          <p:cNvSpPr txBox="1"/>
          <p:nvPr/>
        </p:nvSpPr>
        <p:spPr>
          <a:xfrm>
            <a:off x="5432068" y="8572500"/>
            <a:ext cx="7423864" cy="359073"/>
          </a:xfrm>
          <a:prstGeom prst="rect">
            <a:avLst/>
          </a:prstGeom>
        </p:spPr>
        <p:txBody>
          <a:bodyPr lIns="0" tIns="0" rIns="0" bIns="0" rtlCol="0" anchor="t">
            <a:spAutoFit/>
          </a:bodyPr>
          <a:lstStyle/>
          <a:p>
            <a:pPr algn="ctr">
              <a:lnSpc>
                <a:spcPts val="2771"/>
              </a:lnSpc>
              <a:spcBef>
                <a:spcPct val="0"/>
              </a:spcBef>
            </a:pPr>
            <a:r>
              <a:rPr lang="en-US" sz="2400" b="1" dirty="0">
                <a:solidFill>
                  <a:srgbClr val="000000"/>
                </a:solidFill>
                <a:latin typeface="Century" panose="02040604050505020304" pitchFamily="18" charset="0"/>
                <a:ea typeface="Gordita"/>
                <a:cs typeface="Gordita"/>
                <a:sym typeface="Gordita"/>
              </a:rPr>
              <a:t>Table 9.1: Comparison with Related Papers</a:t>
            </a:r>
          </a:p>
        </p:txBody>
      </p:sp>
      <p:sp>
        <p:nvSpPr>
          <p:cNvPr id="8" name="TextBox 7">
            <a:extLst>
              <a:ext uri="{FF2B5EF4-FFF2-40B4-BE49-F238E27FC236}">
                <a16:creationId xmlns:a16="http://schemas.microsoft.com/office/drawing/2014/main" id="{4665171F-0D40-2DAA-0B49-964E264EDF91}"/>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39</a:t>
            </a:r>
          </a:p>
        </p:txBody>
      </p:sp>
      <p:graphicFrame>
        <p:nvGraphicFramePr>
          <p:cNvPr id="11" name="Table 10">
            <a:extLst>
              <a:ext uri="{FF2B5EF4-FFF2-40B4-BE49-F238E27FC236}">
                <a16:creationId xmlns:a16="http://schemas.microsoft.com/office/drawing/2014/main" id="{46FEA29F-0FCA-77F4-DE72-6A97832DA573}"/>
              </a:ext>
            </a:extLst>
          </p:cNvPr>
          <p:cNvGraphicFramePr>
            <a:graphicFrameLocks noGrp="1"/>
          </p:cNvGraphicFramePr>
          <p:nvPr>
            <p:extLst>
              <p:ext uri="{D42A27DB-BD31-4B8C-83A1-F6EECF244321}">
                <p14:modId xmlns:p14="http://schemas.microsoft.com/office/powerpoint/2010/main" val="568785555"/>
              </p:ext>
            </p:extLst>
          </p:nvPr>
        </p:nvGraphicFramePr>
        <p:xfrm>
          <a:off x="647699" y="2784196"/>
          <a:ext cx="16992601" cy="5558032"/>
        </p:xfrm>
        <a:graphic>
          <a:graphicData uri="http://schemas.openxmlformats.org/drawingml/2006/table">
            <a:tbl>
              <a:tblPr/>
              <a:tblGrid>
                <a:gridCol w="3861954">
                  <a:extLst>
                    <a:ext uri="{9D8B030D-6E8A-4147-A177-3AD203B41FA5}">
                      <a16:colId xmlns:a16="http://schemas.microsoft.com/office/drawing/2014/main" val="1409633321"/>
                    </a:ext>
                  </a:extLst>
                </a:gridCol>
                <a:gridCol w="3847845">
                  <a:extLst>
                    <a:ext uri="{9D8B030D-6E8A-4147-A177-3AD203B41FA5}">
                      <a16:colId xmlns:a16="http://schemas.microsoft.com/office/drawing/2014/main" val="1903390268"/>
                    </a:ext>
                  </a:extLst>
                </a:gridCol>
                <a:gridCol w="1989624">
                  <a:extLst>
                    <a:ext uri="{9D8B030D-6E8A-4147-A177-3AD203B41FA5}">
                      <a16:colId xmlns:a16="http://schemas.microsoft.com/office/drawing/2014/main" val="108001067"/>
                    </a:ext>
                  </a:extLst>
                </a:gridCol>
                <a:gridCol w="3353983">
                  <a:extLst>
                    <a:ext uri="{9D8B030D-6E8A-4147-A177-3AD203B41FA5}">
                      <a16:colId xmlns:a16="http://schemas.microsoft.com/office/drawing/2014/main" val="4236639884"/>
                    </a:ext>
                  </a:extLst>
                </a:gridCol>
                <a:gridCol w="3939195">
                  <a:extLst>
                    <a:ext uri="{9D8B030D-6E8A-4147-A177-3AD203B41FA5}">
                      <a16:colId xmlns:a16="http://schemas.microsoft.com/office/drawing/2014/main" val="4054435572"/>
                    </a:ext>
                  </a:extLst>
                </a:gridCol>
              </a:tblGrid>
              <a:tr h="922069">
                <a:tc>
                  <a:txBody>
                    <a:bodyPr/>
                    <a:lstStyle/>
                    <a:p>
                      <a:pPr algn="ctr" rtl="0" fontAlgn="t">
                        <a:buNone/>
                      </a:pPr>
                      <a:r>
                        <a:rPr lang="en-US" sz="2300" b="1" i="0" u="none" strike="noStrike" dirty="0">
                          <a:solidFill>
                            <a:schemeClr val="bg1"/>
                          </a:solidFill>
                          <a:effectLst/>
                          <a:latin typeface="Gordita" panose="020B0604020202020204" charset="0"/>
                          <a:cs typeface="Gordita" panose="020B0604020202020204" charset="0"/>
                        </a:rPr>
                        <a:t>Authors</a:t>
                      </a:r>
                      <a:endParaRPr lang="en-US" sz="23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300" b="1" i="0" u="none" strike="noStrike" dirty="0">
                          <a:solidFill>
                            <a:schemeClr val="bg1"/>
                          </a:solidFill>
                          <a:effectLst/>
                          <a:latin typeface="Gordita" panose="020B0604020202020204" charset="0"/>
                          <a:cs typeface="Gordita" panose="020B0604020202020204" charset="0"/>
                        </a:rPr>
                        <a:t>FS Methods</a:t>
                      </a:r>
                      <a:endParaRPr lang="en-US" sz="23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300" b="1" i="0" u="none" strike="noStrike" dirty="0">
                          <a:solidFill>
                            <a:schemeClr val="bg1"/>
                          </a:solidFill>
                          <a:effectLst/>
                          <a:latin typeface="Gordita" panose="020B0604020202020204" charset="0"/>
                          <a:cs typeface="Gordita" panose="020B0604020202020204" charset="0"/>
                        </a:rPr>
                        <a:t>Diagnostic Genes</a:t>
                      </a:r>
                      <a:endParaRPr lang="en-US" sz="23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300" b="1" i="0" u="none" strike="noStrike" dirty="0">
                          <a:solidFill>
                            <a:schemeClr val="bg1"/>
                          </a:solidFill>
                          <a:effectLst/>
                          <a:latin typeface="Gordita" panose="020B0604020202020204" charset="0"/>
                          <a:cs typeface="Gordita" panose="020B0604020202020204" charset="0"/>
                        </a:rPr>
                        <a:t>Accuracy</a:t>
                      </a:r>
                      <a:endParaRPr lang="en-US" sz="23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tc>
                  <a:txBody>
                    <a:bodyPr/>
                    <a:lstStyle/>
                    <a:p>
                      <a:pPr algn="ctr" rtl="0" fontAlgn="t">
                        <a:buNone/>
                      </a:pPr>
                      <a:r>
                        <a:rPr lang="en-US" sz="2300" b="1" i="0" u="none" strike="noStrike" dirty="0">
                          <a:solidFill>
                            <a:schemeClr val="bg1"/>
                          </a:solidFill>
                          <a:effectLst/>
                          <a:latin typeface="Gordita" panose="020B0604020202020204" charset="0"/>
                          <a:cs typeface="Gordita" panose="020B0604020202020204" charset="0"/>
                        </a:rPr>
                        <a:t>Best Algorithms(s)</a:t>
                      </a:r>
                      <a:endParaRPr lang="en-US" sz="2300" b="1" dirty="0">
                        <a:solidFill>
                          <a:schemeClr val="bg1"/>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50000"/>
                      </a:schemeClr>
                    </a:solidFill>
                  </a:tcPr>
                </a:tc>
                <a:extLst>
                  <a:ext uri="{0D108BD9-81ED-4DB2-BD59-A6C34878D82A}">
                    <a16:rowId xmlns:a16="http://schemas.microsoft.com/office/drawing/2014/main" val="336855333"/>
                  </a:ext>
                </a:extLst>
              </a:tr>
              <a:tr h="860338">
                <a:tc>
                  <a:txBody>
                    <a:bodyPr/>
                    <a:lstStyle/>
                    <a:p>
                      <a:pPr algn="ctr" rtl="0" fontAlgn="t">
                        <a:buNone/>
                      </a:pPr>
                      <a:r>
                        <a:rPr lang="en-US" sz="2200" kern="100" dirty="0">
                          <a:solidFill>
                            <a:srgbClr val="020000"/>
                          </a:solidFill>
                          <a:effectLst/>
                          <a:latin typeface="Gordita" panose="020B0604020202020204" charset="0"/>
                          <a:ea typeface="Cambria" panose="02040503050406030204" pitchFamily="18" charset="0"/>
                          <a:cs typeface="Gordita" panose="020B0604020202020204" charset="0"/>
                        </a:rPr>
                        <a:t>Vaziri-Moghadam et al. </a:t>
                      </a:r>
                      <a:r>
                        <a:rPr lang="en-US" sz="2200" b="0" i="0" u="none" strike="noStrike" dirty="0">
                          <a:solidFill>
                            <a:srgbClr val="000000"/>
                          </a:solidFill>
                          <a:effectLst/>
                          <a:latin typeface="Gordita" panose="020B0604020202020204" charset="0"/>
                          <a:cs typeface="Gordita" panose="020B0604020202020204" charset="0"/>
                        </a:rPr>
                        <a:t>[3]</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Hybrid Bio-informatics based</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9</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95.8%-97.8%</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RF</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36233988"/>
                  </a:ext>
                </a:extLst>
              </a:tr>
              <a:tr h="838200">
                <a:tc>
                  <a:txBody>
                    <a:bodyPr/>
                    <a:lstStyle/>
                    <a:p>
                      <a:pPr algn="ctr" rtl="0" fontAlgn="t">
                        <a:buNone/>
                      </a:pPr>
                      <a:r>
                        <a:rPr lang="en-US" sz="2200" kern="100" dirty="0">
                          <a:solidFill>
                            <a:srgbClr val="020000"/>
                          </a:solidFill>
                          <a:effectLst/>
                          <a:latin typeface="Gordita" panose="020B0604020202020204" charset="0"/>
                          <a:ea typeface="Cambria" panose="02040503050406030204" pitchFamily="18" charset="0"/>
                          <a:cs typeface="Gordita" panose="020B0604020202020204" charset="0"/>
                        </a:rPr>
                        <a:t>Minh et al. </a:t>
                      </a:r>
                      <a:r>
                        <a:rPr lang="en-US" sz="2200" b="0" i="0" u="none" strike="noStrike" dirty="0">
                          <a:solidFill>
                            <a:srgbClr val="000000"/>
                          </a:solidFill>
                          <a:effectLst/>
                          <a:latin typeface="Gordita" panose="020B0604020202020204" charset="0"/>
                          <a:cs typeface="Gordita" panose="020B0604020202020204" charset="0"/>
                        </a:rPr>
                        <a:t>[4]</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HMLFSM (Hybrid)</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60</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93.9</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Naive Bayes</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632319"/>
                  </a:ext>
                </a:extLst>
              </a:tr>
              <a:tr h="805073">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Wei et al. [5]</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MDI-Bruta</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34</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96.4%-98.2%</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RF</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464355"/>
                  </a:ext>
                </a:extLst>
              </a:tr>
              <a:tr h="905407">
                <a:tc>
                  <a:txBody>
                    <a:bodyPr/>
                    <a:lstStyle/>
                    <a:p>
                      <a:pPr algn="ctr" rtl="0" fontAlgn="t">
                        <a:buNone/>
                      </a:pPr>
                      <a:r>
                        <a:rPr lang="en-US" sz="2200" kern="100" dirty="0">
                          <a:solidFill>
                            <a:srgbClr val="020000"/>
                          </a:solidFill>
                          <a:effectLst/>
                          <a:latin typeface="Gordita" panose="020B0604020202020204" charset="0"/>
                          <a:ea typeface="Cambria" panose="02040503050406030204" pitchFamily="18" charset="0"/>
                          <a:cs typeface="Gordita" panose="020B0604020202020204" charset="0"/>
                        </a:rPr>
                        <a:t>Radhakrishnan et al. </a:t>
                      </a:r>
                      <a:r>
                        <a:rPr lang="en-US" sz="2200" b="0" i="0" u="none" strike="noStrike" dirty="0">
                          <a:solidFill>
                            <a:srgbClr val="000000"/>
                          </a:solidFill>
                          <a:effectLst/>
                          <a:latin typeface="Gordita" panose="020B0604020202020204" charset="0"/>
                          <a:cs typeface="Gordita" panose="020B0604020202020204" charset="0"/>
                        </a:rPr>
                        <a:t>[6]</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base">
                        <a:buNone/>
                      </a:pPr>
                      <a:r>
                        <a:rPr lang="en-US" sz="2200" b="0" i="0" u="none" strike="noStrike" dirty="0" err="1">
                          <a:solidFill>
                            <a:srgbClr val="282828"/>
                          </a:solidFill>
                          <a:effectLst/>
                          <a:latin typeface="Gordita" panose="020B0604020202020204" charset="0"/>
                          <a:cs typeface="Gordita" panose="020B0604020202020204" charset="0"/>
                        </a:rPr>
                        <a:t>SHapley</a:t>
                      </a:r>
                      <a:r>
                        <a:rPr lang="en-US" sz="2200" b="0" i="0" u="none" strike="noStrike" dirty="0">
                          <a:solidFill>
                            <a:srgbClr val="282828"/>
                          </a:solidFill>
                          <a:effectLst/>
                          <a:latin typeface="Gordita" panose="020B0604020202020204" charset="0"/>
                          <a:cs typeface="Gordita" panose="020B0604020202020204" charset="0"/>
                        </a:rPr>
                        <a:t> Additive </a:t>
                      </a:r>
                      <a:r>
                        <a:rPr lang="en-US" sz="2200" b="0" i="0" u="none" strike="noStrike" dirty="0" err="1">
                          <a:solidFill>
                            <a:srgbClr val="282828"/>
                          </a:solidFill>
                          <a:effectLst/>
                          <a:latin typeface="Gordita" panose="020B0604020202020204" charset="0"/>
                          <a:cs typeface="Gordita" panose="020B0604020202020204" charset="0"/>
                        </a:rPr>
                        <a:t>exPlanations</a:t>
                      </a:r>
                      <a:r>
                        <a:rPr lang="en-US" sz="2200" b="0" i="0" u="none" strike="noStrike" dirty="0">
                          <a:solidFill>
                            <a:srgbClr val="282828"/>
                          </a:solidFill>
                          <a:effectLst/>
                          <a:latin typeface="Gordita" panose="020B0604020202020204" charset="0"/>
                          <a:cs typeface="Gordita" panose="020B0604020202020204" charset="0"/>
                        </a:rPr>
                        <a:t> (SHAP)</a:t>
                      </a:r>
                      <a:endParaRPr lang="en-US" sz="2200" b="0" i="0" u="none" strike="noStrike" dirty="0">
                        <a:solidFill>
                          <a:srgbClr val="000000"/>
                        </a:solidFill>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a:solidFill>
                            <a:srgbClr val="000000"/>
                          </a:solidFill>
                          <a:effectLst/>
                          <a:latin typeface="Gordita" panose="020B0604020202020204" charset="0"/>
                          <a:cs typeface="Gordita" panose="020B0604020202020204" charset="0"/>
                        </a:rPr>
                        <a:t>7</a:t>
                      </a:r>
                      <a:endParaRPr lang="en-US" sz="220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94.87%</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0" i="0" u="none" strike="noStrike" dirty="0">
                          <a:solidFill>
                            <a:srgbClr val="000000"/>
                          </a:solidFill>
                          <a:effectLst/>
                          <a:latin typeface="Gordita" panose="020B0604020202020204" charset="0"/>
                          <a:cs typeface="Gordita" panose="020B0604020202020204" charset="0"/>
                        </a:rPr>
                        <a:t>LASSO</a:t>
                      </a:r>
                      <a:endParaRPr lang="en-US" sz="2200"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3613873"/>
                  </a:ext>
                </a:extLst>
              </a:tr>
              <a:tr h="1226945">
                <a:tc>
                  <a:txBody>
                    <a:bodyPr/>
                    <a:lstStyle/>
                    <a:p>
                      <a:pPr algn="ctr" rtl="0" fontAlgn="t">
                        <a:buNone/>
                      </a:pPr>
                      <a:r>
                        <a:rPr lang="en-US" sz="2200" b="1" i="0" u="none" strike="noStrike" dirty="0">
                          <a:solidFill>
                            <a:srgbClr val="000000"/>
                          </a:solidFill>
                          <a:effectLst/>
                          <a:latin typeface="Gordita" panose="020B0604020202020204" charset="0"/>
                          <a:cs typeface="Gordita" panose="020B0604020202020204" charset="0"/>
                        </a:rPr>
                        <a:t>Our Study</a:t>
                      </a:r>
                      <a:endParaRPr lang="en-US" sz="22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it-IT" sz="2200" b="1" i="0" u="none" strike="noStrike" kern="1200" dirty="0">
                          <a:solidFill>
                            <a:schemeClr val="tx1"/>
                          </a:solidFill>
                          <a:effectLst/>
                          <a:latin typeface="Gordita" panose="020B0604020202020204" charset="0"/>
                          <a:ea typeface="+mn-ea"/>
                          <a:cs typeface="Gordita" panose="020B0604020202020204" charset="0"/>
                        </a:rPr>
                        <a:t>MI-DEGs ( Hybrid Bio-informatics +Mutual Information)</a:t>
                      </a:r>
                      <a:endParaRPr lang="it-IT" sz="22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1" i="0" u="none" strike="noStrike" dirty="0">
                          <a:solidFill>
                            <a:srgbClr val="000000"/>
                          </a:solidFill>
                          <a:effectLst/>
                          <a:latin typeface="Gordita" panose="020B0604020202020204" charset="0"/>
                          <a:cs typeface="Gordita" panose="020B0604020202020204" charset="0"/>
                        </a:rPr>
                        <a:t>  6</a:t>
                      </a:r>
                      <a:endParaRPr lang="en-US" sz="22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1" i="0" u="none" strike="noStrike" dirty="0">
                          <a:solidFill>
                            <a:srgbClr val="000000"/>
                          </a:solidFill>
                          <a:effectLst/>
                          <a:latin typeface="Gordita" panose="020B0604020202020204" charset="0"/>
                          <a:cs typeface="Gordita" panose="020B0604020202020204" charset="0"/>
                        </a:rPr>
                        <a:t>96.91%-100%*</a:t>
                      </a:r>
                      <a:endParaRPr lang="en-US" sz="22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rtl="0" fontAlgn="t">
                        <a:buNone/>
                      </a:pPr>
                      <a:r>
                        <a:rPr lang="en-US" sz="2200" b="1" i="0" u="none" strike="noStrike" dirty="0">
                          <a:solidFill>
                            <a:srgbClr val="000000"/>
                          </a:solidFill>
                          <a:effectLst/>
                          <a:latin typeface="Gordita" panose="020B0604020202020204" charset="0"/>
                          <a:cs typeface="Gordita" panose="020B0604020202020204" charset="0"/>
                        </a:rPr>
                        <a:t>Multiple models</a:t>
                      </a:r>
                      <a:br>
                        <a:rPr lang="en-US" sz="2200" b="1" i="0" u="none" strike="noStrike" dirty="0">
                          <a:solidFill>
                            <a:srgbClr val="000000"/>
                          </a:solidFill>
                          <a:effectLst/>
                          <a:latin typeface="Gordita" panose="020B0604020202020204" charset="0"/>
                          <a:cs typeface="Gordita" panose="020B0604020202020204" charset="0"/>
                        </a:rPr>
                      </a:br>
                      <a:r>
                        <a:rPr lang="en-US" sz="2200" b="1" i="0" u="none" strike="noStrike" dirty="0">
                          <a:solidFill>
                            <a:srgbClr val="000000"/>
                          </a:solidFill>
                          <a:effectLst/>
                          <a:latin typeface="Gordita" panose="020B0604020202020204" charset="0"/>
                          <a:cs typeface="Gordita" panose="020B0604020202020204" charset="0"/>
                        </a:rPr>
                        <a:t>(LR, AdaBoost, RF, GB, </a:t>
                      </a:r>
                      <a:r>
                        <a:rPr lang="en-US" sz="2200" b="1" i="0" u="none" strike="noStrike" dirty="0" err="1">
                          <a:solidFill>
                            <a:srgbClr val="000000"/>
                          </a:solidFill>
                          <a:effectLst/>
                          <a:latin typeface="Gordita" panose="020B0604020202020204" charset="0"/>
                          <a:cs typeface="Gordita" panose="020B0604020202020204" charset="0"/>
                        </a:rPr>
                        <a:t>XGBoost</a:t>
                      </a:r>
                      <a:r>
                        <a:rPr lang="en-US" sz="2200" b="1" i="0" u="none" strike="noStrike" dirty="0">
                          <a:solidFill>
                            <a:srgbClr val="000000"/>
                          </a:solidFill>
                          <a:effectLst/>
                          <a:latin typeface="Gordita" panose="020B0604020202020204" charset="0"/>
                          <a:cs typeface="Gordita" panose="020B0604020202020204" charset="0"/>
                        </a:rPr>
                        <a:t>)</a:t>
                      </a:r>
                      <a:endParaRPr lang="en-US" sz="2200" b="1" dirty="0">
                        <a:effectLst/>
                        <a:latin typeface="Gordita" panose="020B0604020202020204" charset="0"/>
                        <a:cs typeface="Gordita" panose="020B0604020202020204" charset="0"/>
                      </a:endParaRPr>
                    </a:p>
                  </a:txBody>
                  <a:tcPr marL="49067" marR="49067" marT="49067" marB="49067"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3166792"/>
                  </a:ext>
                </a:extLst>
              </a:tr>
            </a:tbl>
          </a:graphicData>
        </a:graphic>
      </p:graphicFrame>
      <p:sp>
        <p:nvSpPr>
          <p:cNvPr id="13" name="Rectangle 1">
            <a:extLst>
              <a:ext uri="{FF2B5EF4-FFF2-40B4-BE49-F238E27FC236}">
                <a16:creationId xmlns:a16="http://schemas.microsoft.com/office/drawing/2014/main" id="{DD5E8403-8D4A-68B9-E3D2-47E7D2D6EBCB}"/>
              </a:ext>
            </a:extLst>
          </p:cNvPr>
          <p:cNvSpPr>
            <a:spLocks noChangeArrowheads="1"/>
          </p:cNvSpPr>
          <p:nvPr/>
        </p:nvSpPr>
        <p:spPr bwMode="auto">
          <a:xfrm>
            <a:off x="4448451" y="4251319"/>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4" name="Picture 2">
            <a:extLst>
              <a:ext uri="{FF2B5EF4-FFF2-40B4-BE49-F238E27FC236}">
                <a16:creationId xmlns:a16="http://schemas.microsoft.com/office/drawing/2014/main" id="{A8568D4F-E920-9CB0-E032-C3E1060A04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030148"/>
            <a:ext cx="533400" cy="50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911E-D111-F3D6-2FAC-9967F3F26E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3F80F9-8C3E-8C0D-D5F5-69FEAC8FF758}"/>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C70BBA27-FDA3-D081-E97B-E94CF05627BA}"/>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E788C233-5430-5E8D-A7E0-9660A7A1DFA5}"/>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AAEC4AFF-3797-B9CB-010B-7DD1046056C2}"/>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a:extLst>
              <a:ext uri="{FF2B5EF4-FFF2-40B4-BE49-F238E27FC236}">
                <a16:creationId xmlns:a16="http://schemas.microsoft.com/office/drawing/2014/main" id="{5A4036CF-9899-E934-AE3D-843370DAF9B8}"/>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a:extLst>
              <a:ext uri="{FF2B5EF4-FFF2-40B4-BE49-F238E27FC236}">
                <a16:creationId xmlns:a16="http://schemas.microsoft.com/office/drawing/2014/main" id="{10F8E6EB-F62F-1E29-64F8-B5F3866C99BE}"/>
              </a:ext>
            </a:extLst>
          </p:cNvPr>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Discussion(Cont..)</a:t>
            </a:r>
          </a:p>
        </p:txBody>
      </p:sp>
      <p:sp>
        <p:nvSpPr>
          <p:cNvPr id="10" name="TextBox 10">
            <a:extLst>
              <a:ext uri="{FF2B5EF4-FFF2-40B4-BE49-F238E27FC236}">
                <a16:creationId xmlns:a16="http://schemas.microsoft.com/office/drawing/2014/main" id="{4E8B72DB-5E3B-3F44-79C5-677D28B65E6D}"/>
              </a:ext>
            </a:extLst>
          </p:cNvPr>
          <p:cNvSpPr txBox="1"/>
          <p:nvPr/>
        </p:nvSpPr>
        <p:spPr>
          <a:xfrm>
            <a:off x="5397628" y="8510148"/>
            <a:ext cx="7423864" cy="359073"/>
          </a:xfrm>
          <a:prstGeom prst="rect">
            <a:avLst/>
          </a:prstGeom>
        </p:spPr>
        <p:txBody>
          <a:bodyPr lIns="0" tIns="0" rIns="0" bIns="0" rtlCol="0" anchor="t">
            <a:spAutoFit/>
          </a:bodyPr>
          <a:lstStyle/>
          <a:p>
            <a:pPr algn="ctr">
              <a:lnSpc>
                <a:spcPts val="2771"/>
              </a:lnSpc>
              <a:spcBef>
                <a:spcPct val="0"/>
              </a:spcBef>
            </a:pPr>
            <a:r>
              <a:rPr lang="en-US" sz="2600" b="1" dirty="0">
                <a:solidFill>
                  <a:srgbClr val="000000"/>
                </a:solidFill>
                <a:latin typeface="Century" panose="02040604050505020304" pitchFamily="18" charset="0"/>
                <a:ea typeface="Gordita"/>
                <a:cs typeface="Gordita"/>
                <a:sym typeface="Gordita"/>
              </a:rPr>
              <a:t>Table 9.2: Comparison with Related Papers</a:t>
            </a:r>
          </a:p>
        </p:txBody>
      </p:sp>
      <p:sp>
        <p:nvSpPr>
          <p:cNvPr id="8" name="TextBox 7">
            <a:extLst>
              <a:ext uri="{FF2B5EF4-FFF2-40B4-BE49-F238E27FC236}">
                <a16:creationId xmlns:a16="http://schemas.microsoft.com/office/drawing/2014/main" id="{7306BEC8-D876-0CEF-58A0-37E4D328370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39</a:t>
            </a:r>
          </a:p>
        </p:txBody>
      </p:sp>
      <p:graphicFrame>
        <p:nvGraphicFramePr>
          <p:cNvPr id="12" name="Table 11">
            <a:extLst>
              <a:ext uri="{FF2B5EF4-FFF2-40B4-BE49-F238E27FC236}">
                <a16:creationId xmlns:a16="http://schemas.microsoft.com/office/drawing/2014/main" id="{680C54AC-5051-7E31-88EF-422AE0AB98A9}"/>
              </a:ext>
            </a:extLst>
          </p:cNvPr>
          <p:cNvGraphicFramePr>
            <a:graphicFrameLocks noGrp="1"/>
          </p:cNvGraphicFramePr>
          <p:nvPr>
            <p:extLst>
              <p:ext uri="{D42A27DB-BD31-4B8C-83A1-F6EECF244321}">
                <p14:modId xmlns:p14="http://schemas.microsoft.com/office/powerpoint/2010/main" val="2765130688"/>
              </p:ext>
            </p:extLst>
          </p:nvPr>
        </p:nvGraphicFramePr>
        <p:xfrm>
          <a:off x="746610" y="2051645"/>
          <a:ext cx="16725900" cy="6084668"/>
        </p:xfrm>
        <a:graphic>
          <a:graphicData uri="http://schemas.openxmlformats.org/drawingml/2006/table">
            <a:tbl>
              <a:tblPr firstRow="1" firstCol="1" bandRow="1">
                <a:tableStyleId>{616DA210-FB5B-4158-B5E0-FEB733F419BA}</a:tableStyleId>
              </a:tblPr>
              <a:tblGrid>
                <a:gridCol w="8362950">
                  <a:extLst>
                    <a:ext uri="{9D8B030D-6E8A-4147-A177-3AD203B41FA5}">
                      <a16:colId xmlns:a16="http://schemas.microsoft.com/office/drawing/2014/main" val="1293186309"/>
                    </a:ext>
                  </a:extLst>
                </a:gridCol>
                <a:gridCol w="8362950">
                  <a:extLst>
                    <a:ext uri="{9D8B030D-6E8A-4147-A177-3AD203B41FA5}">
                      <a16:colId xmlns:a16="http://schemas.microsoft.com/office/drawing/2014/main" val="109154514"/>
                    </a:ext>
                  </a:extLst>
                </a:gridCol>
              </a:tblGrid>
              <a:tr h="668999">
                <a:tc>
                  <a:txBody>
                    <a:bodyPr/>
                    <a:lstStyle/>
                    <a:p>
                      <a:pPr marL="0" marR="0" algn="ctr">
                        <a:lnSpc>
                          <a:spcPct val="115000"/>
                        </a:lnSpc>
                        <a:spcAft>
                          <a:spcPts val="1000"/>
                        </a:spcAft>
                        <a:buNone/>
                      </a:pPr>
                      <a:r>
                        <a:rPr lang="en-US" sz="2000" dirty="0">
                          <a:solidFill>
                            <a:schemeClr val="bg1"/>
                          </a:solidFill>
                          <a:effectLst/>
                          <a:latin typeface="Gordita" panose="020B0604020202020204" charset="0"/>
                          <a:cs typeface="Gordita" panose="020B0604020202020204" charset="0"/>
                        </a:rPr>
                        <a:t>Paper (Title)</a:t>
                      </a:r>
                      <a:endParaRPr lang="en-US" sz="2000" dirty="0">
                        <a:solidFill>
                          <a:schemeClr val="bg1"/>
                        </a:solidFill>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accent5">
                        <a:lumMod val="50000"/>
                      </a:schemeClr>
                    </a:solidFill>
                  </a:tcPr>
                </a:tc>
                <a:tc>
                  <a:txBody>
                    <a:bodyPr/>
                    <a:lstStyle/>
                    <a:p>
                      <a:pPr marL="0" marR="0" algn="ctr">
                        <a:lnSpc>
                          <a:spcPct val="115000"/>
                        </a:lnSpc>
                        <a:spcAft>
                          <a:spcPts val="1000"/>
                        </a:spcAft>
                        <a:buNone/>
                      </a:pPr>
                      <a:r>
                        <a:rPr lang="en-US" sz="2000" dirty="0">
                          <a:solidFill>
                            <a:schemeClr val="bg1"/>
                          </a:solidFill>
                          <a:effectLst/>
                          <a:latin typeface="Gordita" panose="020B0604020202020204" charset="0"/>
                          <a:cs typeface="Gordita" panose="020B0604020202020204" charset="0"/>
                        </a:rPr>
                        <a:t>Unique Contribution Compared to existing Paper</a:t>
                      </a:r>
                      <a:endParaRPr lang="en-US" sz="2000" dirty="0">
                        <a:solidFill>
                          <a:schemeClr val="bg1"/>
                        </a:solidFill>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accent5">
                        <a:lumMod val="50000"/>
                      </a:schemeClr>
                    </a:solidFill>
                  </a:tcPr>
                </a:tc>
                <a:extLst>
                  <a:ext uri="{0D108BD9-81ED-4DB2-BD59-A6C34878D82A}">
                    <a16:rowId xmlns:a16="http://schemas.microsoft.com/office/drawing/2014/main" val="4236649699"/>
                  </a:ext>
                </a:extLst>
              </a:tr>
              <a:tr h="1221266">
                <a:tc>
                  <a:txBody>
                    <a:bodyPr/>
                    <a:lstStyle/>
                    <a:p>
                      <a:pPr marL="0" marR="0" algn="ctr">
                        <a:lnSpc>
                          <a:spcPct val="115000"/>
                        </a:lnSpc>
                        <a:spcAft>
                          <a:spcPts val="1000"/>
                        </a:spcAft>
                        <a:buNone/>
                      </a:pPr>
                      <a:r>
                        <a:rPr lang="en-US" sz="2000" b="0" dirty="0">
                          <a:effectLst/>
                          <a:latin typeface="Gordita" panose="020B0604020202020204" charset="0"/>
                          <a:cs typeface="Gordita" panose="020B0604020202020204" charset="0"/>
                        </a:rPr>
                        <a:t>“Integrating machine learning and bioinformatics approaches for identifying novel diagnostic gene biomarkers in colorectal cancer” [3]</a:t>
                      </a:r>
                      <a:endParaRPr lang="en-US" sz="2000" b="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bg1">
                        <a:alpha val="20000"/>
                      </a:schemeClr>
                    </a:solidFill>
                  </a:tcPr>
                </a:tc>
                <a:tc>
                  <a:txBody>
                    <a:bodyPr/>
                    <a:lstStyle/>
                    <a:p>
                      <a:pPr marL="0" marR="0" indent="0" algn="ctr">
                        <a:lnSpc>
                          <a:spcPct val="115000"/>
                        </a:lnSpc>
                        <a:spcAft>
                          <a:spcPts val="1000"/>
                        </a:spcAft>
                        <a:buFontTx/>
                        <a:buNone/>
                      </a:pPr>
                      <a:r>
                        <a:rPr lang="en-US" sz="2000" dirty="0">
                          <a:effectLst/>
                          <a:latin typeface="Gordita" panose="020B0604020202020204" charset="0"/>
                          <a:cs typeface="Gordita" panose="020B0604020202020204" charset="0"/>
                        </a:rPr>
                        <a:t> Merged 7 GEO datasets fir training instead of 1–2,</a:t>
                      </a:r>
                      <a:br>
                        <a:rPr lang="en-US" sz="2000" dirty="0">
                          <a:effectLst/>
                          <a:latin typeface="Gordita" panose="020B0604020202020204" charset="0"/>
                          <a:cs typeface="Gordita" panose="020B0604020202020204" charset="0"/>
                        </a:rPr>
                      </a:br>
                      <a:r>
                        <a:rPr lang="en-US" sz="2000" dirty="0">
                          <a:effectLst/>
                          <a:latin typeface="Gordita" panose="020B0604020202020204" charset="0"/>
                          <a:cs typeface="Gordita" panose="020B0604020202020204" charset="0"/>
                        </a:rPr>
                        <a:t> Performed model interpretation using SHAP for transparent decision-making</a:t>
                      </a:r>
                      <a:endParaRPr lang="en-US" sz="200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bg1">
                        <a:alpha val="20000"/>
                      </a:schemeClr>
                    </a:solidFill>
                  </a:tcPr>
                </a:tc>
                <a:extLst>
                  <a:ext uri="{0D108BD9-81ED-4DB2-BD59-A6C34878D82A}">
                    <a16:rowId xmlns:a16="http://schemas.microsoft.com/office/drawing/2014/main" val="1165119843"/>
                  </a:ext>
                </a:extLst>
              </a:tr>
              <a:tr h="739837">
                <a:tc>
                  <a:txBody>
                    <a:bodyPr/>
                    <a:lstStyle/>
                    <a:p>
                      <a:pPr marL="0" marR="0" algn="ctr">
                        <a:lnSpc>
                          <a:spcPct val="115000"/>
                        </a:lnSpc>
                        <a:spcAft>
                          <a:spcPts val="1000"/>
                        </a:spcAft>
                        <a:buNone/>
                      </a:pPr>
                      <a:r>
                        <a:rPr lang="en-US" sz="2000" b="0" dirty="0">
                          <a:effectLst/>
                          <a:latin typeface="Gordita" panose="020B0604020202020204" charset="0"/>
                          <a:cs typeface="Gordita" panose="020B0604020202020204" charset="0"/>
                        </a:rPr>
                        <a:t>“A hybrid machine learning feature selection model—HMLFSM to enhance gene classification applied to multiple colon cancers dataset” [4]</a:t>
                      </a:r>
                      <a:endParaRPr lang="en-US" sz="2000" b="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tc>
                <a:tc>
                  <a:txBody>
                    <a:bodyPr/>
                    <a:lstStyle/>
                    <a:p>
                      <a:pPr marL="0" marR="0" algn="ctr">
                        <a:lnSpc>
                          <a:spcPct val="115000"/>
                        </a:lnSpc>
                        <a:spcAft>
                          <a:spcPts val="1000"/>
                        </a:spcAft>
                        <a:buNone/>
                      </a:pPr>
                      <a:r>
                        <a:rPr lang="en-US" sz="2000" dirty="0">
                          <a:effectLst/>
                          <a:latin typeface="Gordita" panose="020B0604020202020204" charset="0"/>
                          <a:cs typeface="Gordita" panose="020B0604020202020204" charset="0"/>
                        </a:rPr>
                        <a:t> Broader gene validation pipeline beyond FS (GEPIA2 + immune analysis),</a:t>
                      </a:r>
                      <a:br>
                        <a:rPr lang="en-US" sz="2000" dirty="0">
                          <a:effectLst/>
                          <a:latin typeface="Gordita" panose="020B0604020202020204" charset="0"/>
                          <a:cs typeface="Gordita" panose="020B0604020202020204" charset="0"/>
                        </a:rPr>
                      </a:br>
                      <a:r>
                        <a:rPr lang="en-US" sz="2000" dirty="0">
                          <a:effectLst/>
                          <a:latin typeface="Gordita" panose="020B0604020202020204" charset="0"/>
                          <a:cs typeface="Gordita" panose="020B0604020202020204" charset="0"/>
                        </a:rPr>
                        <a:t> Used independent dataset to assess performance, not just cross-validation</a:t>
                      </a:r>
                      <a:endParaRPr lang="en-US" sz="200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tc>
                <a:extLst>
                  <a:ext uri="{0D108BD9-81ED-4DB2-BD59-A6C34878D82A}">
                    <a16:rowId xmlns:a16="http://schemas.microsoft.com/office/drawing/2014/main" val="3786497731"/>
                  </a:ext>
                </a:extLst>
              </a:tr>
              <a:tr h="1040580">
                <a:tc>
                  <a:txBody>
                    <a:bodyPr/>
                    <a:lstStyle/>
                    <a:p>
                      <a:pPr marL="0" marR="0" algn="ctr">
                        <a:lnSpc>
                          <a:spcPct val="115000"/>
                        </a:lnSpc>
                        <a:spcAft>
                          <a:spcPts val="1000"/>
                        </a:spcAft>
                        <a:buNone/>
                      </a:pPr>
                      <a:r>
                        <a:rPr lang="en-US" sz="2000" b="0" dirty="0">
                          <a:effectLst/>
                          <a:latin typeface="Gordita" panose="020B0604020202020204" charset="0"/>
                          <a:cs typeface="Gordita" panose="020B0604020202020204" charset="0"/>
                        </a:rPr>
                        <a:t>“Machine learning-based identification of colon cancer candidate diagnostics genes” [5]</a:t>
                      </a:r>
                      <a:endParaRPr lang="en-US" sz="2000" b="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bg1">
                        <a:alpha val="20000"/>
                      </a:schemeClr>
                    </a:solidFill>
                  </a:tcPr>
                </a:tc>
                <a:tc>
                  <a:txBody>
                    <a:bodyPr/>
                    <a:lstStyle/>
                    <a:p>
                      <a:pPr marL="0" marR="0" algn="ctr">
                        <a:lnSpc>
                          <a:spcPct val="115000"/>
                        </a:lnSpc>
                        <a:spcAft>
                          <a:spcPts val="1000"/>
                        </a:spcAft>
                        <a:buNone/>
                      </a:pPr>
                      <a:r>
                        <a:rPr lang="en-US" sz="2000" dirty="0">
                          <a:effectLst/>
                          <a:latin typeface="Gordita" panose="020B0604020202020204" charset="0"/>
                          <a:cs typeface="Gordita" panose="020B0604020202020204" charset="0"/>
                        </a:rPr>
                        <a:t>Identified fewer but highly validated diagnostic genes,</a:t>
                      </a:r>
                      <a:br>
                        <a:rPr lang="en-US" sz="2000" dirty="0">
                          <a:effectLst/>
                          <a:latin typeface="Gordita" panose="020B0604020202020204" charset="0"/>
                          <a:cs typeface="Gordita" panose="020B0604020202020204" charset="0"/>
                        </a:rPr>
                      </a:br>
                      <a:r>
                        <a:rPr lang="en-US" sz="2000" dirty="0">
                          <a:effectLst/>
                          <a:latin typeface="Gordita" panose="020B0604020202020204" charset="0"/>
                          <a:cs typeface="Gordita" panose="020B0604020202020204" charset="0"/>
                        </a:rPr>
                        <a:t>Linked gene expression with immune cell correlation (IOBR)</a:t>
                      </a:r>
                      <a:endParaRPr lang="en-US" sz="200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solidFill>
                      <a:schemeClr val="bg1">
                        <a:alpha val="20000"/>
                      </a:schemeClr>
                    </a:solidFill>
                  </a:tcPr>
                </a:tc>
                <a:extLst>
                  <a:ext uri="{0D108BD9-81ED-4DB2-BD59-A6C34878D82A}">
                    <a16:rowId xmlns:a16="http://schemas.microsoft.com/office/drawing/2014/main" val="1148121252"/>
                  </a:ext>
                </a:extLst>
              </a:tr>
              <a:tr h="1778222">
                <a:tc>
                  <a:txBody>
                    <a:bodyPr/>
                    <a:lstStyle/>
                    <a:p>
                      <a:pPr marL="0" marR="0" algn="ctr">
                        <a:lnSpc>
                          <a:spcPct val="115000"/>
                        </a:lnSpc>
                        <a:spcAft>
                          <a:spcPts val="1000"/>
                        </a:spcAft>
                        <a:buNone/>
                      </a:pPr>
                      <a:r>
                        <a:rPr lang="en-US" sz="2000" b="0" dirty="0">
                          <a:effectLst/>
                          <a:latin typeface="Gordita" panose="020B0604020202020204" charset="0"/>
                          <a:cs typeface="Gordita" panose="020B0604020202020204" charset="0"/>
                        </a:rPr>
                        <a:t>“Machine learning-based identification of proteomic markers in colorectal cancer using UK Biobank data” [6]</a:t>
                      </a:r>
                      <a:endParaRPr lang="en-US" sz="2000" b="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tc>
                <a:tc>
                  <a:txBody>
                    <a:bodyPr/>
                    <a:lstStyle/>
                    <a:p>
                      <a:pPr marL="0" marR="0" indent="0" algn="ctr">
                        <a:lnSpc>
                          <a:spcPct val="115000"/>
                        </a:lnSpc>
                        <a:spcAft>
                          <a:spcPts val="1000"/>
                        </a:spcAft>
                        <a:buFont typeface="Arial" panose="020B0604020202020204" pitchFamily="34" charset="0"/>
                        <a:buNone/>
                      </a:pPr>
                      <a:r>
                        <a:rPr lang="en-US" sz="2000" dirty="0">
                          <a:effectLst/>
                          <a:latin typeface="Gordita" panose="020B0604020202020204" charset="0"/>
                          <a:cs typeface="Gordita" panose="020B0604020202020204" charset="0"/>
                        </a:rPr>
                        <a:t> Focused on gene expression (transcriptomic) data with GEO datasets,</a:t>
                      </a:r>
                      <a:br>
                        <a:rPr lang="en-US" sz="2000" dirty="0">
                          <a:effectLst/>
                          <a:latin typeface="Gordita" panose="020B0604020202020204" charset="0"/>
                          <a:cs typeface="Gordita" panose="020B0604020202020204" charset="0"/>
                        </a:rPr>
                      </a:br>
                      <a:r>
                        <a:rPr lang="en-US" sz="2000" dirty="0">
                          <a:effectLst/>
                          <a:latin typeface="Gordita" panose="020B0604020202020204" charset="0"/>
                          <a:cs typeface="Gordita" panose="020B0604020202020204" charset="0"/>
                        </a:rPr>
                        <a:t> Performed cross-platform validation using external datasets</a:t>
                      </a:r>
                      <a:endParaRPr lang="en-US" sz="2000" dirty="0">
                        <a:effectLst/>
                        <a:latin typeface="Gordita" panose="020B0604020202020204" charset="0"/>
                        <a:ea typeface="MS Mincho" panose="02020609040205080304" pitchFamily="49" charset="-128"/>
                        <a:cs typeface="Gordita" panose="020B0604020202020204" charset="0"/>
                      </a:endParaRPr>
                    </a:p>
                  </a:txBody>
                  <a:tcPr marL="44020" marR="44020" marT="0" marB="0" anchor="ctr"/>
                </a:tc>
                <a:extLst>
                  <a:ext uri="{0D108BD9-81ED-4DB2-BD59-A6C34878D82A}">
                    <a16:rowId xmlns:a16="http://schemas.microsoft.com/office/drawing/2014/main" val="1610633766"/>
                  </a:ext>
                </a:extLst>
              </a:tr>
            </a:tbl>
          </a:graphicData>
        </a:graphic>
      </p:graphicFrame>
    </p:spTree>
    <p:extLst>
      <p:ext uri="{BB962C8B-B14F-4D97-AF65-F5344CB8AC3E}">
        <p14:creationId xmlns:p14="http://schemas.microsoft.com/office/powerpoint/2010/main" val="1345291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7855" y="2267114"/>
            <a:ext cx="16148158" cy="5840060"/>
          </a:xfrm>
          <a:prstGeom prst="rect">
            <a:avLst/>
          </a:prstGeom>
        </p:spPr>
        <p:txBody>
          <a:bodyPr wrap="square" lIns="0" tIns="0" rIns="0" bIns="0" rtlCol="0" anchor="t">
            <a:spAutoFit/>
          </a:bodyPr>
          <a:lstStyle/>
          <a:p>
            <a:pPr>
              <a:lnSpc>
                <a:spcPct val="150000"/>
              </a:lnSpc>
            </a:pPr>
            <a:r>
              <a:rPr lang="en-US" sz="2300" dirty="0">
                <a:latin typeface="Gordita" panose="020B0604020202020204" charset="0"/>
                <a:cs typeface="Gordita" panose="020B0604020202020204" charset="0"/>
              </a:rPr>
              <a:t>An analytical framework is designed, implemented and evaluated. A combination of bioinformatics and machine learning approaches identified 6 influential gene signatures, including ADH1B, CDH3, GUCA2B, PDE9A, ABCA8 and GUCA2A.</a:t>
            </a:r>
          </a:p>
          <a:p>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4 independent test datasets are used to evaluate this research showing 96.91% to  100% accuracy. </a:t>
            </a:r>
          </a:p>
          <a:p>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The models are interpreted by Explainable AI i.e. SHAP features importance and SHAP waterfall chart. </a:t>
            </a:r>
          </a:p>
          <a:p>
            <a:pPr marL="342900" indent="-342900">
              <a:buFont typeface="Wingdings" panose="05000000000000000000" pitchFamily="2" charset="2"/>
              <a:buChar char="q"/>
            </a:pPr>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Also , GEPIA2 was used to validate these 6 genes showing they are statistically significant (p value &lt; 0.05). </a:t>
            </a:r>
          </a:p>
          <a:p>
            <a:endParaRPr lang="en-US" sz="2300" dirty="0">
              <a:latin typeface="Gordita" panose="020B0604020202020204" charset="0"/>
              <a:cs typeface="Gordita" panose="020B0604020202020204" charset="0"/>
            </a:endParaRPr>
          </a:p>
          <a:p>
            <a:r>
              <a:rPr lang="en-US" sz="2300" dirty="0">
                <a:latin typeface="Gordita" panose="020B0604020202020204" charset="0"/>
                <a:cs typeface="Gordita" panose="020B0604020202020204" charset="0"/>
              </a:rPr>
              <a:t>Then immune infiltration was followed by these 6 genes. Consequently, these 6 biomarkers are anticipated as influential markers for CRC.</a:t>
            </a:r>
          </a:p>
          <a:p>
            <a:endParaRPr lang="en-US" sz="2300" dirty="0">
              <a:solidFill>
                <a:srgbClr val="000000"/>
              </a:solidFill>
              <a:latin typeface="Gordita" panose="020B0604020202020204" charset="0"/>
              <a:cs typeface="Gordita" panose="020B0604020202020204" charset="0"/>
              <a:sym typeface="Gordita"/>
            </a:endParaRPr>
          </a:p>
          <a:p>
            <a:r>
              <a:rPr lang="en-US" sz="2300" dirty="0">
                <a:solidFill>
                  <a:srgbClr val="000000"/>
                </a:solidFill>
                <a:latin typeface="Gordita" panose="020B0604020202020204" charset="0"/>
                <a:ea typeface="Gordita"/>
                <a:cs typeface="Gordita" panose="020B0604020202020204" charset="0"/>
                <a:sym typeface="Gordita"/>
              </a:rPr>
              <a:t>Future work can extend this to multi-omics data and clinical validation for more personalized cancer diagnostics.</a:t>
            </a:r>
          </a:p>
        </p:txBody>
      </p:sp>
      <p:sp>
        <p:nvSpPr>
          <p:cNvPr id="3" name="Freeform 3"/>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4" name="TextBox 4"/>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5" name="Group 5"/>
          <p:cNvGrpSpPr/>
          <p:nvPr/>
        </p:nvGrpSpPr>
        <p:grpSpPr>
          <a:xfrm>
            <a:off x="16876500" y="120031"/>
            <a:ext cx="1336138" cy="1336138"/>
            <a:chOff x="0" y="0"/>
            <a:chExt cx="1901571" cy="1901571"/>
          </a:xfrm>
        </p:grpSpPr>
        <p:sp>
          <p:nvSpPr>
            <p:cNvPr id="6" name="Freeform 6"/>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7" name="AutoShape 7"/>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8" name="TextBox 8"/>
          <p:cNvSpPr txBox="1"/>
          <p:nvPr/>
        </p:nvSpPr>
        <p:spPr>
          <a:xfrm>
            <a:off x="3657600" y="454337"/>
            <a:ext cx="10791549" cy="912237"/>
          </a:xfrm>
          <a:prstGeom prst="rect">
            <a:avLst/>
          </a:prstGeom>
        </p:spPr>
        <p:txBody>
          <a:bodyPr wrap="square"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Conclusion and Future Work</a:t>
            </a:r>
          </a:p>
        </p:txBody>
      </p:sp>
      <p:sp>
        <p:nvSpPr>
          <p:cNvPr id="9" name="TextBox 7">
            <a:extLst>
              <a:ext uri="{FF2B5EF4-FFF2-40B4-BE49-F238E27FC236}">
                <a16:creationId xmlns:a16="http://schemas.microsoft.com/office/drawing/2014/main" id="{891876B6-904B-EE0B-7BB9-86D2D4006DC2}"/>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40</a:t>
            </a:r>
          </a:p>
        </p:txBody>
      </p:sp>
      <p:pic>
        <p:nvPicPr>
          <p:cNvPr id="10" name="Picture 2">
            <a:extLst>
              <a:ext uri="{FF2B5EF4-FFF2-40B4-BE49-F238E27FC236}">
                <a16:creationId xmlns:a16="http://schemas.microsoft.com/office/drawing/2014/main" id="{AC345DCB-F61D-D7DC-41AA-B0BB081840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2264694"/>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4108E89-36E6-4A34-256C-8673851E6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4122927"/>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D0440C5-3002-1043-3DC8-DF6227F59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794511"/>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B0172AF-7C90-4F67-7D9A-2CC770DEB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5543428"/>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23E45E8-B541-71CC-7913-8B306CF79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6234573"/>
            <a:ext cx="5334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FF172C6E-4BFF-1AC4-2328-47CB4B6383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7273987"/>
            <a:ext cx="533400" cy="50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5295224" y="456407"/>
            <a:ext cx="7697552"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Introduction (cont..)</a:t>
            </a:r>
          </a:p>
        </p:txBody>
      </p:sp>
      <p:sp>
        <p:nvSpPr>
          <p:cNvPr id="8" name="TextBox 8"/>
          <p:cNvSpPr txBox="1"/>
          <p:nvPr/>
        </p:nvSpPr>
        <p:spPr>
          <a:xfrm>
            <a:off x="866150" y="2405066"/>
            <a:ext cx="7767728" cy="2135777"/>
          </a:xfrm>
          <a:prstGeom prst="rect">
            <a:avLst/>
          </a:prstGeom>
        </p:spPr>
        <p:txBody>
          <a:bodyPr lIns="0" tIns="0" rIns="0" bIns="0" rtlCol="0" anchor="t">
            <a:spAutoFit/>
          </a:bodyPr>
          <a:lstStyle/>
          <a:p>
            <a:pPr marL="496571" lvl="1" indent="-248285" algn="just">
              <a:lnSpc>
                <a:spcPts val="4278"/>
              </a:lnSpc>
              <a:buFont typeface="Arial"/>
              <a:buChar char="•"/>
            </a:pPr>
            <a:r>
              <a:rPr lang="en-US" sz="2200" dirty="0">
                <a:solidFill>
                  <a:srgbClr val="000000"/>
                </a:solidFill>
                <a:latin typeface="Gordita"/>
                <a:ea typeface="Gordita"/>
                <a:cs typeface="Gordita"/>
                <a:sym typeface="Gordita"/>
              </a:rPr>
              <a:t>According to GLOBOCAN recent study shows that, almost 1.93 million people were diagnosed with colorectal cancer and approximately 9,35,000 people died worldwide [1].</a:t>
            </a:r>
          </a:p>
        </p:txBody>
      </p:sp>
      <p:sp>
        <p:nvSpPr>
          <p:cNvPr id="9" name="TextBox 9"/>
          <p:cNvSpPr txBox="1"/>
          <p:nvPr/>
        </p:nvSpPr>
        <p:spPr>
          <a:xfrm>
            <a:off x="8911031" y="8112807"/>
            <a:ext cx="9107772" cy="412242"/>
          </a:xfrm>
          <a:prstGeom prst="rect">
            <a:avLst/>
          </a:prstGeom>
        </p:spPr>
        <p:txBody>
          <a:bodyPr lIns="0" tIns="0" rIns="0" bIns="0" rtlCol="0" anchor="t">
            <a:spAutoFit/>
          </a:bodyPr>
          <a:lstStyle/>
          <a:p>
            <a:pPr algn="ctr">
              <a:lnSpc>
                <a:spcPts val="3548"/>
              </a:lnSpc>
            </a:pPr>
            <a:r>
              <a:rPr lang="en-US" sz="2099" dirty="0">
                <a:solidFill>
                  <a:srgbClr val="000000"/>
                </a:solidFill>
                <a:latin typeface="Gordita"/>
                <a:ea typeface="Gordita"/>
                <a:cs typeface="Gordita"/>
                <a:sym typeface="Gordita"/>
              </a:rPr>
              <a:t>Figure 1.1 : Distribution of Global Colorectal Cancer Deaths</a:t>
            </a:r>
          </a:p>
        </p:txBody>
      </p:sp>
      <p:sp>
        <p:nvSpPr>
          <p:cNvPr id="10" name="TextBox 10"/>
          <p:cNvSpPr txBox="1"/>
          <p:nvPr/>
        </p:nvSpPr>
        <p:spPr>
          <a:xfrm>
            <a:off x="866150" y="5076035"/>
            <a:ext cx="7767728" cy="2748125"/>
          </a:xfrm>
          <a:prstGeom prst="rect">
            <a:avLst/>
          </a:prstGeom>
        </p:spPr>
        <p:txBody>
          <a:bodyPr lIns="0" tIns="0" rIns="0" bIns="0" rtlCol="0" anchor="t">
            <a:spAutoFit/>
          </a:bodyPr>
          <a:lstStyle/>
          <a:p>
            <a:pPr marL="496571" lvl="1" indent="-248285" algn="just">
              <a:lnSpc>
                <a:spcPts val="4439"/>
              </a:lnSpc>
              <a:buFont typeface="Arial"/>
              <a:buChar char="•"/>
            </a:pPr>
            <a:r>
              <a:rPr lang="en-US" sz="2200" dirty="0">
                <a:solidFill>
                  <a:srgbClr val="000000"/>
                </a:solidFill>
                <a:latin typeface="Gordita"/>
                <a:ea typeface="Gordita"/>
                <a:cs typeface="Gordita"/>
                <a:sym typeface="Gordita"/>
              </a:rPr>
              <a:t>Asia was home to approximately 9,66,400 colorectal cancer cases and 4,62,300 deaths—almost half of the global burden. On the other hand, Europe had 3,61,986 colorectal cancer cases and 1,61,182 deaths. [2]</a:t>
            </a:r>
          </a:p>
        </p:txBody>
      </p:sp>
      <p:sp>
        <p:nvSpPr>
          <p:cNvPr id="11" name="Freeform 11"/>
          <p:cNvSpPr/>
          <p:nvPr/>
        </p:nvSpPr>
        <p:spPr>
          <a:xfrm>
            <a:off x="10435090" y="2405066"/>
            <a:ext cx="6059653" cy="5587472"/>
          </a:xfrm>
          <a:custGeom>
            <a:avLst/>
            <a:gdLst/>
            <a:ahLst/>
            <a:cxnLst/>
            <a:rect l="l" t="t" r="r" b="b"/>
            <a:pathLst>
              <a:path w="6059653" h="5587472">
                <a:moveTo>
                  <a:pt x="0" y="0"/>
                </a:moveTo>
                <a:lnTo>
                  <a:pt x="6059653" y="0"/>
                </a:lnTo>
                <a:lnTo>
                  <a:pt x="6059653" y="5587473"/>
                </a:lnTo>
                <a:lnTo>
                  <a:pt x="0" y="5587473"/>
                </a:lnTo>
                <a:lnTo>
                  <a:pt x="0" y="0"/>
                </a:lnTo>
                <a:close/>
              </a:path>
            </a:pathLst>
          </a:custGeom>
          <a:blipFill>
            <a:blip r:embed="rId5"/>
            <a:stretch>
              <a:fillRect l="-34798" t="-46259" r="-71237" b="-37526"/>
            </a:stretch>
          </a:blipFill>
        </p:spPr>
        <p:txBody>
          <a:bodyPr/>
          <a:lstStyle/>
          <a:p>
            <a:endParaRPr lang="en-US"/>
          </a:p>
        </p:txBody>
      </p:sp>
      <p:sp>
        <p:nvSpPr>
          <p:cNvPr id="12" name="Freeform 12"/>
          <p:cNvSpPr/>
          <p:nvPr/>
        </p:nvSpPr>
        <p:spPr>
          <a:xfrm>
            <a:off x="15136655" y="2227258"/>
            <a:ext cx="2716177" cy="1167265"/>
          </a:xfrm>
          <a:custGeom>
            <a:avLst/>
            <a:gdLst/>
            <a:ahLst/>
            <a:cxnLst/>
            <a:rect l="l" t="t" r="r" b="b"/>
            <a:pathLst>
              <a:path w="2716177" h="1167265">
                <a:moveTo>
                  <a:pt x="0" y="0"/>
                </a:moveTo>
                <a:lnTo>
                  <a:pt x="2716177" y="0"/>
                </a:lnTo>
                <a:lnTo>
                  <a:pt x="2716177" y="1167265"/>
                </a:lnTo>
                <a:lnTo>
                  <a:pt x="0" y="1167265"/>
                </a:lnTo>
                <a:lnTo>
                  <a:pt x="0" y="0"/>
                </a:lnTo>
                <a:close/>
              </a:path>
            </a:pathLst>
          </a:custGeom>
          <a:blipFill>
            <a:blip r:embed="rId5"/>
            <a:stretch>
              <a:fillRect l="-218321" t="-273496" b="-235745"/>
            </a:stretch>
          </a:blipFill>
        </p:spPr>
        <p:txBody>
          <a:bodyPr/>
          <a:lstStyle/>
          <a:p>
            <a:endParaRPr lang="en-US"/>
          </a:p>
        </p:txBody>
      </p:sp>
      <p:sp>
        <p:nvSpPr>
          <p:cNvPr id="13" name="TextBox 7">
            <a:extLst>
              <a:ext uri="{FF2B5EF4-FFF2-40B4-BE49-F238E27FC236}">
                <a16:creationId xmlns:a16="http://schemas.microsoft.com/office/drawing/2014/main" id="{FA80BBE0-8C59-B7FE-96C5-B8A0CA04062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3" name="TextBox 3"/>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4" name="Group 4"/>
          <p:cNvGrpSpPr/>
          <p:nvPr/>
        </p:nvGrpSpPr>
        <p:grpSpPr>
          <a:xfrm>
            <a:off x="16876500" y="120031"/>
            <a:ext cx="1336138" cy="1336138"/>
            <a:chOff x="0" y="0"/>
            <a:chExt cx="1901571" cy="1901571"/>
          </a:xfrm>
        </p:grpSpPr>
        <p:sp>
          <p:nvSpPr>
            <p:cNvPr id="5" name="Freeform 5"/>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6" name="AutoShape 6"/>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References</a:t>
            </a:r>
          </a:p>
        </p:txBody>
      </p:sp>
      <p:graphicFrame>
        <p:nvGraphicFramePr>
          <p:cNvPr id="8" name="Table 7">
            <a:extLst>
              <a:ext uri="{FF2B5EF4-FFF2-40B4-BE49-F238E27FC236}">
                <a16:creationId xmlns:a16="http://schemas.microsoft.com/office/drawing/2014/main" id="{1CCFA86B-C705-C102-B63E-B538E868A3BC}"/>
              </a:ext>
            </a:extLst>
          </p:cNvPr>
          <p:cNvGraphicFramePr>
            <a:graphicFrameLocks noGrp="1"/>
          </p:cNvGraphicFramePr>
          <p:nvPr>
            <p:extLst>
              <p:ext uri="{D42A27DB-BD31-4B8C-83A1-F6EECF244321}">
                <p14:modId xmlns:p14="http://schemas.microsoft.com/office/powerpoint/2010/main" val="1489822199"/>
              </p:ext>
            </p:extLst>
          </p:nvPr>
        </p:nvGraphicFramePr>
        <p:xfrm>
          <a:off x="771129" y="2123193"/>
          <a:ext cx="16728420" cy="6485998"/>
        </p:xfrm>
        <a:graphic>
          <a:graphicData uri="http://schemas.openxmlformats.org/drawingml/2006/table">
            <a:tbl>
              <a:tblPr firstRow="1" bandRow="1">
                <a:tableStyleId>{2D5ABB26-0587-4C30-8999-92F81FD0307C}</a:tableStyleId>
              </a:tblPr>
              <a:tblGrid>
                <a:gridCol w="591899">
                  <a:extLst>
                    <a:ext uri="{9D8B030D-6E8A-4147-A177-3AD203B41FA5}">
                      <a16:colId xmlns:a16="http://schemas.microsoft.com/office/drawing/2014/main" val="4091279865"/>
                    </a:ext>
                  </a:extLst>
                </a:gridCol>
                <a:gridCol w="16136521">
                  <a:extLst>
                    <a:ext uri="{9D8B030D-6E8A-4147-A177-3AD203B41FA5}">
                      <a16:colId xmlns:a16="http://schemas.microsoft.com/office/drawing/2014/main" val="486063775"/>
                    </a:ext>
                  </a:extLst>
                </a:gridCol>
              </a:tblGrid>
              <a:tr h="560231">
                <a:tc>
                  <a:txBody>
                    <a:bodyPr/>
                    <a:lstStyle/>
                    <a:p>
                      <a:pPr algn="ctr"/>
                      <a:r>
                        <a:rPr lang="en-US" sz="23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u="none" strike="noStrike" kern="1200" cap="none" spc="0" normalizeH="0" baseline="0" noProof="0" dirty="0">
                          <a:ln>
                            <a:noFill/>
                          </a:ln>
                          <a:solidFill>
                            <a:srgbClr val="000000"/>
                          </a:solidFill>
                          <a:effectLst/>
                          <a:uLnTx/>
                          <a:uFillTx/>
                          <a:sym typeface="Avenir"/>
                        </a:rPr>
                        <a:t>https://www.wcrf.org/preventing-cancer/cancer-statistics/colorectal-cancer-statistics/</a:t>
                      </a:r>
                    </a:p>
                  </a:txBody>
                  <a:tcPr/>
                </a:tc>
                <a:extLst>
                  <a:ext uri="{0D108BD9-81ED-4DB2-BD59-A6C34878D82A}">
                    <a16:rowId xmlns:a16="http://schemas.microsoft.com/office/drawing/2014/main" val="818876481"/>
                  </a:ext>
                </a:extLst>
              </a:tr>
              <a:tr h="2023469">
                <a:tc>
                  <a:txBody>
                    <a:bodyPr/>
                    <a:lstStyle/>
                    <a:p>
                      <a:pPr algn="ctr"/>
                      <a:r>
                        <a:rPr lang="en-US" sz="23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u="none" strike="noStrike" kern="1200" cap="none" spc="0" normalizeH="0" baseline="0" noProof="0" dirty="0">
                          <a:ln>
                            <a:noFill/>
                          </a:ln>
                          <a:solidFill>
                            <a:schemeClr val="tx1"/>
                          </a:solidFill>
                          <a:effectLst/>
                          <a:uLnTx/>
                          <a:uFillTx/>
                          <a:sym typeface="Avenir"/>
                        </a:rPr>
                        <a:t>Sweeney SM, Hamadeh HK, Abrams N, Adam SJ, Brenner S, Connors DE, Davis GJ, Fiore LD, Gawel SH, Grossman RL, Hanlon SE, Hsu K, </a:t>
                      </a:r>
                      <a:r>
                        <a:rPr kumimoji="0" lang="en-US" sz="2300" b="0" u="none" strike="noStrike" kern="1200" cap="none" spc="0" normalizeH="0" baseline="0" noProof="0" dirty="0" err="1">
                          <a:ln>
                            <a:noFill/>
                          </a:ln>
                          <a:solidFill>
                            <a:schemeClr val="tx1"/>
                          </a:solidFill>
                          <a:effectLst/>
                          <a:uLnTx/>
                          <a:uFillTx/>
                          <a:sym typeface="Avenir"/>
                        </a:rPr>
                        <a:t>Kelloff</a:t>
                      </a:r>
                      <a:r>
                        <a:rPr kumimoji="0" lang="en-US" sz="2300" b="0" u="none" strike="noStrike" kern="1200" cap="none" spc="0" normalizeH="0" baseline="0" noProof="0" dirty="0">
                          <a:ln>
                            <a:noFill/>
                          </a:ln>
                          <a:solidFill>
                            <a:schemeClr val="tx1"/>
                          </a:solidFill>
                          <a:effectLst/>
                          <a:uLnTx/>
                          <a:uFillTx/>
                          <a:sym typeface="Avenir"/>
                        </a:rPr>
                        <a:t> GJ, Kirsch IR, Louv B, McGraw D, Meng F, Milgram D, Miller RS, Morgan E, Mukundan L, O'Brien T, Robbins P, Rubin EH, Rubinstein WS, Salmi L, Schaller TH, Shi G, Sigman CC, Srivastava S. Case Studies for Overcoming Challenges in Using Big Data in Cancer. Cancer Res. 2023 Apr 14;83(8):1183-1190. </a:t>
                      </a:r>
                      <a:r>
                        <a:rPr kumimoji="0" lang="en-US" sz="2300" b="0" u="none" strike="noStrike" kern="1200" cap="none" spc="0" normalizeH="0" baseline="0" noProof="0" dirty="0" err="1">
                          <a:ln>
                            <a:noFill/>
                          </a:ln>
                          <a:solidFill>
                            <a:schemeClr val="tx1"/>
                          </a:solidFill>
                          <a:effectLst/>
                          <a:uLnTx/>
                          <a:uFillTx/>
                          <a:sym typeface="Avenir"/>
                        </a:rPr>
                        <a:t>doi</a:t>
                      </a:r>
                      <a:r>
                        <a:rPr kumimoji="0" lang="en-US" sz="2300" b="0" u="none" strike="noStrike" kern="1200" cap="none" spc="0" normalizeH="0" baseline="0" noProof="0" dirty="0">
                          <a:ln>
                            <a:noFill/>
                          </a:ln>
                          <a:solidFill>
                            <a:schemeClr val="tx1"/>
                          </a:solidFill>
                          <a:effectLst/>
                          <a:uLnTx/>
                          <a:uFillTx/>
                          <a:sym typeface="Avenir"/>
                        </a:rPr>
                        <a:t>: 10.1158/0008-5472.CAN-22-1277. PMID: 36625851; PMCID: PMC10102839.</a:t>
                      </a:r>
                    </a:p>
                  </a:txBody>
                  <a:tcPr/>
                </a:tc>
                <a:extLst>
                  <a:ext uri="{0D108BD9-81ED-4DB2-BD59-A6C34878D82A}">
                    <a16:rowId xmlns:a16="http://schemas.microsoft.com/office/drawing/2014/main" val="896067127"/>
                  </a:ext>
                </a:extLst>
              </a:tr>
              <a:tr h="1448873">
                <a:tc>
                  <a:txBody>
                    <a:bodyPr/>
                    <a:lstStyle/>
                    <a:p>
                      <a:pPr algn="ctr"/>
                      <a:r>
                        <a:rPr lang="en-US" sz="2300" dirty="0"/>
                        <a:t>[3]</a:t>
                      </a:r>
                    </a:p>
                  </a:txBody>
                  <a:tcPr/>
                </a:tc>
                <a:tc>
                  <a:txBody>
                    <a:bodyPr/>
                    <a:lstStyle/>
                    <a:p>
                      <a:r>
                        <a:rPr lang="en-US" sz="2300" kern="1200" dirty="0">
                          <a:solidFill>
                            <a:schemeClr val="tx1"/>
                          </a:solidFill>
                          <a:effectLst/>
                          <a:latin typeface="+mn-lt"/>
                          <a:ea typeface="+mn-ea"/>
                          <a:cs typeface="+mn-cs"/>
                        </a:rPr>
                        <a:t>A. Vaziri-Moghadam and M. </a:t>
                      </a:r>
                      <a:r>
                        <a:rPr lang="en-US" sz="2300" kern="1200" dirty="0" err="1">
                          <a:solidFill>
                            <a:schemeClr val="tx1"/>
                          </a:solidFill>
                          <a:effectLst/>
                          <a:latin typeface="+mn-lt"/>
                          <a:ea typeface="+mn-ea"/>
                          <a:cs typeface="+mn-cs"/>
                        </a:rPr>
                        <a:t>Foroughmand-Araabi</a:t>
                      </a:r>
                      <a:r>
                        <a:rPr lang="en-US" sz="2300" kern="1200" dirty="0">
                          <a:solidFill>
                            <a:schemeClr val="tx1"/>
                          </a:solidFill>
                          <a:effectLst/>
                          <a:latin typeface="+mn-lt"/>
                          <a:ea typeface="+mn-ea"/>
                          <a:cs typeface="+mn-cs"/>
                        </a:rPr>
                        <a:t>, “Integrating machine learning and bioinformatics approaches for identifying novel diagnostic gene biomarkers in colorectal cancer,” Scientific Reports, vol. 14, p. 24786, 2024. [Online]. Available: </a:t>
                      </a:r>
                      <a:r>
                        <a:rPr lang="en-US" sz="2300" u="sng"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https://www.nature.com/articles/s41598-024-75438-6</a:t>
                      </a:r>
                      <a:endParaRPr lang="en-US" sz="2300" b="0" i="0" kern="1200" dirty="0">
                        <a:solidFill>
                          <a:schemeClr val="tx1"/>
                        </a:solidFill>
                        <a:effectLst/>
                        <a:latin typeface="+mn-lt"/>
                        <a:ea typeface="+mn-ea"/>
                        <a:cs typeface="+mn-cs"/>
                      </a:endParaRPr>
                    </a:p>
                  </a:txBody>
                  <a:tcPr/>
                </a:tc>
                <a:extLst>
                  <a:ext uri="{0D108BD9-81ED-4DB2-BD59-A6C34878D82A}">
                    <a16:rowId xmlns:a16="http://schemas.microsoft.com/office/drawing/2014/main" val="259088594"/>
                  </a:ext>
                </a:extLst>
              </a:tr>
              <a:tr h="1448873">
                <a:tc>
                  <a:txBody>
                    <a:bodyPr/>
                    <a:lstStyle/>
                    <a:p>
                      <a:pPr algn="ctr"/>
                      <a:r>
                        <a:rPr lang="en-US" sz="23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tx1"/>
                          </a:solidFill>
                          <a:effectLst/>
                          <a:latin typeface="+mn-lt"/>
                          <a:ea typeface="+mn-ea"/>
                          <a:cs typeface="+mn-cs"/>
                        </a:rPr>
                        <a:t>M. Al-Rajab, J. Lu, Q. Xu, M. </a:t>
                      </a:r>
                      <a:r>
                        <a:rPr lang="en-US" sz="2300" kern="1200" dirty="0" err="1">
                          <a:solidFill>
                            <a:schemeClr val="tx1"/>
                          </a:solidFill>
                          <a:effectLst/>
                          <a:latin typeface="+mn-lt"/>
                          <a:ea typeface="+mn-ea"/>
                          <a:cs typeface="+mn-cs"/>
                        </a:rPr>
                        <a:t>Kentour</a:t>
                      </a:r>
                      <a:r>
                        <a:rPr lang="en-US" sz="2300" kern="1200" dirty="0">
                          <a:solidFill>
                            <a:schemeClr val="tx1"/>
                          </a:solidFill>
                          <a:effectLst/>
                          <a:latin typeface="+mn-lt"/>
                          <a:ea typeface="+mn-ea"/>
                          <a:cs typeface="+mn-cs"/>
                        </a:rPr>
                        <a:t>, A. </a:t>
                      </a:r>
                      <a:r>
                        <a:rPr lang="en-US" sz="2300" kern="1200" dirty="0" err="1">
                          <a:solidFill>
                            <a:schemeClr val="tx1"/>
                          </a:solidFill>
                          <a:effectLst/>
                          <a:latin typeface="+mn-lt"/>
                          <a:ea typeface="+mn-ea"/>
                          <a:cs typeface="+mn-cs"/>
                        </a:rPr>
                        <a:t>Sawsa</a:t>
                      </a:r>
                      <a:r>
                        <a:rPr lang="en-US" sz="2300" kern="1200" dirty="0">
                          <a:solidFill>
                            <a:schemeClr val="tx1"/>
                          </a:solidFill>
                          <a:effectLst/>
                          <a:latin typeface="+mn-lt"/>
                          <a:ea typeface="+mn-ea"/>
                          <a:cs typeface="+mn-cs"/>
                        </a:rPr>
                        <a:t>, E. </a:t>
                      </a:r>
                      <a:r>
                        <a:rPr lang="en-US" sz="2300" kern="1200" dirty="0" err="1">
                          <a:solidFill>
                            <a:schemeClr val="tx1"/>
                          </a:solidFill>
                          <a:effectLst/>
                          <a:latin typeface="+mn-lt"/>
                          <a:ea typeface="+mn-ea"/>
                          <a:cs typeface="+mn-cs"/>
                        </a:rPr>
                        <a:t>Shuweikeh</a:t>
                      </a:r>
                      <a:r>
                        <a:rPr lang="en-US" sz="2300" kern="1200" dirty="0">
                          <a:solidFill>
                            <a:schemeClr val="tx1"/>
                          </a:solidFill>
                          <a:effectLst/>
                          <a:latin typeface="+mn-lt"/>
                          <a:ea typeface="+mn-ea"/>
                          <a:cs typeface="+mn-cs"/>
                        </a:rPr>
                        <a:t>, M. Joy, and R. </a:t>
                      </a:r>
                      <a:r>
                        <a:rPr lang="en-US" sz="2300" kern="1200" dirty="0" err="1">
                          <a:solidFill>
                            <a:schemeClr val="tx1"/>
                          </a:solidFill>
                          <a:effectLst/>
                          <a:latin typeface="+mn-lt"/>
                          <a:ea typeface="+mn-ea"/>
                          <a:cs typeface="+mn-cs"/>
                        </a:rPr>
                        <a:t>Arasaradnam</a:t>
                      </a:r>
                      <a:r>
                        <a:rPr lang="en-US" sz="2300" kern="1200" dirty="0">
                          <a:solidFill>
                            <a:schemeClr val="tx1"/>
                          </a:solidFill>
                          <a:effectLst/>
                          <a:latin typeface="+mn-lt"/>
                          <a:ea typeface="+mn-ea"/>
                          <a:cs typeface="+mn-cs"/>
                        </a:rPr>
                        <a:t>, “A hybrid machine learning feature selection model—</a:t>
                      </a:r>
                      <a:r>
                        <a:rPr lang="en-US" sz="2300" kern="1200" dirty="0" err="1">
                          <a:solidFill>
                            <a:schemeClr val="tx1"/>
                          </a:solidFill>
                          <a:effectLst/>
                          <a:latin typeface="+mn-lt"/>
                          <a:ea typeface="+mn-ea"/>
                          <a:cs typeface="+mn-cs"/>
                        </a:rPr>
                        <a:t>hmlfsm</a:t>
                      </a:r>
                      <a:r>
                        <a:rPr lang="en-US" sz="2300" kern="1200" dirty="0">
                          <a:solidFill>
                            <a:schemeClr val="tx1"/>
                          </a:solidFill>
                          <a:effectLst/>
                          <a:latin typeface="+mn-lt"/>
                          <a:ea typeface="+mn-ea"/>
                          <a:cs typeface="+mn-cs"/>
                        </a:rPr>
                        <a:t> to enhance gene classification applied to multiple colon cancers dataset,” PLOS ONE, vol. 18, no. 11, pp. 1–27, 11 2023. [Online]. Available: </a:t>
                      </a:r>
                      <a:r>
                        <a:rPr lang="en-US" sz="2300" u="sng"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https://doi.org/10.1371/journal.pone.0286791</a:t>
                      </a:r>
                      <a:endParaRPr lang="en-US" sz="2300" kern="1200" dirty="0">
                        <a:solidFill>
                          <a:schemeClr val="tx1"/>
                        </a:solidFill>
                        <a:effectLst/>
                        <a:latin typeface="+mn-lt"/>
                        <a:ea typeface="+mn-ea"/>
                        <a:cs typeface="+mn-cs"/>
                      </a:endParaRPr>
                    </a:p>
                  </a:txBody>
                  <a:tcPr/>
                </a:tc>
                <a:extLst>
                  <a:ext uri="{0D108BD9-81ED-4DB2-BD59-A6C34878D82A}">
                    <a16:rowId xmlns:a16="http://schemas.microsoft.com/office/drawing/2014/main" val="3150027338"/>
                  </a:ext>
                </a:extLst>
              </a:tr>
              <a:tr h="1004552">
                <a:tc>
                  <a:txBody>
                    <a:bodyPr/>
                    <a:lstStyle/>
                    <a:p>
                      <a:pPr algn="ctr"/>
                      <a:r>
                        <a:rPr lang="en-US" sz="2300" dirty="0"/>
                        <a:t>[5]</a:t>
                      </a:r>
                    </a:p>
                  </a:txBody>
                  <a:tcPr/>
                </a:tc>
                <a:tc>
                  <a:txBody>
                    <a:bodyPr/>
                    <a:lstStyle/>
                    <a:p>
                      <a:r>
                        <a:rPr lang="en-US" sz="2300" kern="1200" dirty="0">
                          <a:solidFill>
                            <a:schemeClr val="tx1"/>
                          </a:solidFill>
                          <a:effectLst/>
                          <a:latin typeface="+mn-lt"/>
                          <a:ea typeface="+mn-ea"/>
                          <a:cs typeface="+mn-cs"/>
                        </a:rPr>
                        <a:t>S. </a:t>
                      </a:r>
                      <a:r>
                        <a:rPr lang="en-US" sz="2300" kern="1200" dirty="0" err="1">
                          <a:solidFill>
                            <a:schemeClr val="tx1"/>
                          </a:solidFill>
                          <a:effectLst/>
                          <a:latin typeface="+mn-lt"/>
                          <a:ea typeface="+mn-ea"/>
                          <a:cs typeface="+mn-cs"/>
                        </a:rPr>
                        <a:t>Koppad</a:t>
                      </a:r>
                      <a:r>
                        <a:rPr lang="en-US" sz="2300" kern="1200" dirty="0">
                          <a:solidFill>
                            <a:schemeClr val="tx1"/>
                          </a:solidFill>
                          <a:effectLst/>
                          <a:latin typeface="+mn-lt"/>
                          <a:ea typeface="+mn-ea"/>
                          <a:cs typeface="+mn-cs"/>
                        </a:rPr>
                        <a:t>, A. Basava, K. Nash, G. V. </a:t>
                      </a:r>
                      <a:r>
                        <a:rPr lang="en-US" sz="2300" kern="1200" dirty="0" err="1">
                          <a:solidFill>
                            <a:schemeClr val="tx1"/>
                          </a:solidFill>
                          <a:effectLst/>
                          <a:latin typeface="+mn-lt"/>
                          <a:ea typeface="+mn-ea"/>
                          <a:cs typeface="+mn-cs"/>
                        </a:rPr>
                        <a:t>Gkoutos</a:t>
                      </a:r>
                      <a:r>
                        <a:rPr lang="en-US" sz="2300" kern="1200" dirty="0">
                          <a:solidFill>
                            <a:schemeClr val="tx1"/>
                          </a:solidFill>
                          <a:effectLst/>
                          <a:latin typeface="+mn-lt"/>
                          <a:ea typeface="+mn-ea"/>
                          <a:cs typeface="+mn-cs"/>
                        </a:rPr>
                        <a:t>, and A. </a:t>
                      </a:r>
                      <a:r>
                        <a:rPr lang="en-US" sz="2300" kern="1200" dirty="0" err="1">
                          <a:solidFill>
                            <a:schemeClr val="tx1"/>
                          </a:solidFill>
                          <a:effectLst/>
                          <a:latin typeface="+mn-lt"/>
                          <a:ea typeface="+mn-ea"/>
                          <a:cs typeface="+mn-cs"/>
                        </a:rPr>
                        <a:t>Acharjee</a:t>
                      </a:r>
                      <a:r>
                        <a:rPr lang="en-US" sz="2300" kern="1200" dirty="0">
                          <a:solidFill>
                            <a:schemeClr val="tx1"/>
                          </a:solidFill>
                          <a:effectLst/>
                          <a:latin typeface="+mn-lt"/>
                          <a:ea typeface="+mn-ea"/>
                          <a:cs typeface="+mn-cs"/>
                        </a:rPr>
                        <a:t>, “Machine learning-based identification of colon cancer candidate diagnostics genes,” Biology, vol. 11, no. 3, 2022. [Online]. Available: https: //www.mdpi.com/2079-7737/11/3/365</a:t>
                      </a:r>
                    </a:p>
                  </a:txBody>
                  <a:tcPr/>
                </a:tc>
                <a:extLst>
                  <a:ext uri="{0D108BD9-81ED-4DB2-BD59-A6C34878D82A}">
                    <a16:rowId xmlns:a16="http://schemas.microsoft.com/office/drawing/2014/main" val="2493348197"/>
                  </a:ext>
                </a:extLst>
              </a:tr>
            </a:tbl>
          </a:graphicData>
        </a:graphic>
      </p:graphicFrame>
      <p:sp>
        <p:nvSpPr>
          <p:cNvPr id="9" name="TextBox 7">
            <a:extLst>
              <a:ext uri="{FF2B5EF4-FFF2-40B4-BE49-F238E27FC236}">
                <a16:creationId xmlns:a16="http://schemas.microsoft.com/office/drawing/2014/main" id="{F02BAD57-705C-6012-A497-58706534204A}"/>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974EA-0B21-63CC-7085-A6101011CE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7382A7-C26A-2441-0F9F-3B9778340ACE}"/>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sp>
        <p:nvSpPr>
          <p:cNvPr id="3" name="TextBox 3">
            <a:extLst>
              <a:ext uri="{FF2B5EF4-FFF2-40B4-BE49-F238E27FC236}">
                <a16:creationId xmlns:a16="http://schemas.microsoft.com/office/drawing/2014/main" id="{69538196-4B7E-7A32-FC30-901AB9D6388B}"/>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grpSp>
        <p:nvGrpSpPr>
          <p:cNvPr id="4" name="Group 4">
            <a:extLst>
              <a:ext uri="{FF2B5EF4-FFF2-40B4-BE49-F238E27FC236}">
                <a16:creationId xmlns:a16="http://schemas.microsoft.com/office/drawing/2014/main" id="{70770C9D-1994-3B32-9833-488992399997}"/>
              </a:ext>
            </a:extLst>
          </p:cNvPr>
          <p:cNvGrpSpPr/>
          <p:nvPr/>
        </p:nvGrpSpPr>
        <p:grpSpPr>
          <a:xfrm>
            <a:off x="16876500" y="120031"/>
            <a:ext cx="1336138" cy="1336138"/>
            <a:chOff x="0" y="0"/>
            <a:chExt cx="1901571" cy="1901571"/>
          </a:xfrm>
        </p:grpSpPr>
        <p:sp>
          <p:nvSpPr>
            <p:cNvPr id="5" name="Freeform 5">
              <a:extLst>
                <a:ext uri="{FF2B5EF4-FFF2-40B4-BE49-F238E27FC236}">
                  <a16:creationId xmlns:a16="http://schemas.microsoft.com/office/drawing/2014/main" id="{476C09A7-99D1-79A9-3953-51C6F2356EAE}"/>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6" name="AutoShape 6">
            <a:extLst>
              <a:ext uri="{FF2B5EF4-FFF2-40B4-BE49-F238E27FC236}">
                <a16:creationId xmlns:a16="http://schemas.microsoft.com/office/drawing/2014/main" id="{B6CE6638-EC6C-8B1E-0CFC-879CB06AF80F}"/>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a:extLst>
              <a:ext uri="{FF2B5EF4-FFF2-40B4-BE49-F238E27FC236}">
                <a16:creationId xmlns:a16="http://schemas.microsoft.com/office/drawing/2014/main" id="{7D7B3623-E399-8A20-B834-7B6604A9370A}"/>
              </a:ext>
            </a:extLst>
          </p:cNvPr>
          <p:cNvSpPr txBox="1"/>
          <p:nvPr/>
        </p:nvSpPr>
        <p:spPr>
          <a:xfrm>
            <a:off x="4448451" y="418307"/>
            <a:ext cx="9391098"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References (Cont..)</a:t>
            </a:r>
          </a:p>
        </p:txBody>
      </p:sp>
      <p:graphicFrame>
        <p:nvGraphicFramePr>
          <p:cNvPr id="8" name="Table 7">
            <a:extLst>
              <a:ext uri="{FF2B5EF4-FFF2-40B4-BE49-F238E27FC236}">
                <a16:creationId xmlns:a16="http://schemas.microsoft.com/office/drawing/2014/main" id="{215D5A7A-D3CA-F82A-67DC-16514BB7D7F4}"/>
              </a:ext>
            </a:extLst>
          </p:cNvPr>
          <p:cNvGraphicFramePr>
            <a:graphicFrameLocks noGrp="1"/>
          </p:cNvGraphicFramePr>
          <p:nvPr>
            <p:extLst>
              <p:ext uri="{D42A27DB-BD31-4B8C-83A1-F6EECF244321}">
                <p14:modId xmlns:p14="http://schemas.microsoft.com/office/powerpoint/2010/main" val="2451398281"/>
              </p:ext>
            </p:extLst>
          </p:nvPr>
        </p:nvGraphicFramePr>
        <p:xfrm>
          <a:off x="770015" y="2173704"/>
          <a:ext cx="16747969" cy="6517591"/>
        </p:xfrm>
        <a:graphic>
          <a:graphicData uri="http://schemas.openxmlformats.org/drawingml/2006/table">
            <a:tbl>
              <a:tblPr firstRow="1" bandRow="1">
                <a:tableStyleId>{2D5ABB26-0587-4C30-8999-92F81FD0307C}</a:tableStyleId>
              </a:tblPr>
              <a:tblGrid>
                <a:gridCol w="609600">
                  <a:extLst>
                    <a:ext uri="{9D8B030D-6E8A-4147-A177-3AD203B41FA5}">
                      <a16:colId xmlns:a16="http://schemas.microsoft.com/office/drawing/2014/main" val="4091279865"/>
                    </a:ext>
                  </a:extLst>
                </a:gridCol>
                <a:gridCol w="16138369">
                  <a:extLst>
                    <a:ext uri="{9D8B030D-6E8A-4147-A177-3AD203B41FA5}">
                      <a16:colId xmlns:a16="http://schemas.microsoft.com/office/drawing/2014/main" val="486063775"/>
                    </a:ext>
                  </a:extLst>
                </a:gridCol>
              </a:tblGrid>
              <a:tr h="1168554">
                <a:tc>
                  <a:txBody>
                    <a:bodyPr/>
                    <a:lstStyle/>
                    <a:p>
                      <a:pPr algn="ctr"/>
                      <a:r>
                        <a:rPr lang="en-US" sz="23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tx1"/>
                          </a:solidFill>
                          <a:effectLst/>
                          <a:latin typeface="+mn-lt"/>
                          <a:ea typeface="+mn-ea"/>
                          <a:cs typeface="+mn-cs"/>
                        </a:rPr>
                        <a:t>S. K. Radhakrishnan, D. Nath, D. Russ, L. B. </a:t>
                      </a:r>
                      <a:r>
                        <a:rPr lang="en-US" sz="2300" kern="1200" dirty="0" err="1">
                          <a:solidFill>
                            <a:schemeClr val="tx1"/>
                          </a:solidFill>
                          <a:effectLst/>
                          <a:latin typeface="+mn-lt"/>
                          <a:ea typeface="+mn-ea"/>
                          <a:cs typeface="+mn-cs"/>
                        </a:rPr>
                        <a:t>Merodio</a:t>
                      </a:r>
                      <a:r>
                        <a:rPr lang="en-US" sz="2300" kern="1200" dirty="0">
                          <a:solidFill>
                            <a:schemeClr val="tx1"/>
                          </a:solidFill>
                          <a:effectLst/>
                          <a:latin typeface="+mn-lt"/>
                          <a:ea typeface="+mn-ea"/>
                          <a:cs typeface="+mn-cs"/>
                        </a:rPr>
                        <a:t>, S. Lad, F. Daisi, and A. </a:t>
                      </a:r>
                      <a:r>
                        <a:rPr lang="en-US" sz="2300" kern="1200" dirty="0" err="1">
                          <a:solidFill>
                            <a:schemeClr val="tx1"/>
                          </a:solidFill>
                          <a:effectLst/>
                          <a:latin typeface="+mn-lt"/>
                          <a:ea typeface="+mn-ea"/>
                          <a:cs typeface="+mn-cs"/>
                        </a:rPr>
                        <a:t>Acharjee</a:t>
                      </a:r>
                      <a:r>
                        <a:rPr lang="en-US" sz="2300" kern="1200" dirty="0">
                          <a:solidFill>
                            <a:schemeClr val="tx1"/>
                          </a:solidFill>
                          <a:effectLst/>
                          <a:latin typeface="+mn-lt"/>
                          <a:ea typeface="+mn-ea"/>
                          <a:cs typeface="+mn-cs"/>
                        </a:rPr>
                        <a:t>, “Machine learning-based identification of proteomic markers in colorectal cancer using </a:t>
                      </a:r>
                      <a:r>
                        <a:rPr lang="en-US" sz="2300" kern="1200" dirty="0" err="1">
                          <a:solidFill>
                            <a:schemeClr val="tx1"/>
                          </a:solidFill>
                          <a:effectLst/>
                          <a:latin typeface="+mn-lt"/>
                          <a:ea typeface="+mn-ea"/>
                          <a:cs typeface="+mn-cs"/>
                        </a:rPr>
                        <a:t>uk</a:t>
                      </a:r>
                      <a:r>
                        <a:rPr lang="en-US" sz="2300" kern="1200" dirty="0">
                          <a:solidFill>
                            <a:schemeClr val="tx1"/>
                          </a:solidFill>
                          <a:effectLst/>
                          <a:latin typeface="+mn-lt"/>
                          <a:ea typeface="+mn-ea"/>
                          <a:cs typeface="+mn-cs"/>
                        </a:rPr>
                        <a:t> biobank data,” Frontiers in Oncology, 2025.</a:t>
                      </a:r>
                      <a:endParaRPr lang="en-US" sz="2300" dirty="0"/>
                    </a:p>
                  </a:txBody>
                  <a:tcPr/>
                </a:tc>
                <a:extLst>
                  <a:ext uri="{0D108BD9-81ED-4DB2-BD59-A6C34878D82A}">
                    <a16:rowId xmlns:a16="http://schemas.microsoft.com/office/drawing/2014/main" val="2180270548"/>
                  </a:ext>
                </a:extLst>
              </a:tr>
              <a:tr h="1499785">
                <a:tc>
                  <a:txBody>
                    <a:bodyPr/>
                    <a:lstStyle/>
                    <a:p>
                      <a:pPr algn="ctr"/>
                      <a:r>
                        <a:rPr lang="en-US" sz="20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P. Bera, S. Debnath, C. Mal et al., “Integrating </a:t>
                      </a:r>
                      <a:r>
                        <a:rPr lang="en-US" sz="2300" dirty="0" err="1"/>
                        <a:t>relieff</a:t>
                      </a:r>
                      <a:r>
                        <a:rPr lang="en-US" sz="2300" dirty="0"/>
                        <a:t>-based feature selection and ensemble machine learning for robust biomarker identification in colorectal cancer,” Network Modeling Analysis in Health Informatics and Bioinformatics, vol. 14, p. 40, 2025. [Online]. Available: https: //doi.org/10.1007/s13721-025-00533-1</a:t>
                      </a:r>
                    </a:p>
                  </a:txBody>
                  <a:tcPr/>
                </a:tc>
                <a:extLst>
                  <a:ext uri="{0D108BD9-81ED-4DB2-BD59-A6C34878D82A}">
                    <a16:rowId xmlns:a16="http://schemas.microsoft.com/office/drawing/2014/main" val="465100713"/>
                  </a:ext>
                </a:extLst>
              </a:tr>
              <a:tr h="1039851">
                <a:tc>
                  <a:txBody>
                    <a:bodyPr/>
                    <a:lstStyle/>
                    <a:p>
                      <a:pPr algn="ctr"/>
                      <a:r>
                        <a:rPr lang="en-US" sz="20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H. L. </a:t>
                      </a:r>
                      <a:r>
                        <a:rPr lang="en-US" sz="2300" dirty="0" err="1"/>
                        <a:t>Hyelim</a:t>
                      </a:r>
                      <a:r>
                        <a:rPr lang="en-US" sz="2300" dirty="0"/>
                        <a:t> Chun, Minha Lea Yoon, J. Y. L. Woo Jeong Seo, and J. H. Yoon, “Identification and validation of serum biomarkers to improve colorectal cancer diagnosis,” Cancer Medicine, vol. 13, no. 23, p. e70460, 2024</a:t>
                      </a:r>
                    </a:p>
                  </a:txBody>
                  <a:tcPr/>
                </a:tc>
                <a:extLst>
                  <a:ext uri="{0D108BD9-81ED-4DB2-BD59-A6C34878D82A}">
                    <a16:rowId xmlns:a16="http://schemas.microsoft.com/office/drawing/2014/main" val="4180151072"/>
                  </a:ext>
                </a:extLst>
              </a:tr>
              <a:tr h="1499785">
                <a:tc>
                  <a:txBody>
                    <a:bodyPr/>
                    <a:lstStyle/>
                    <a:p>
                      <a:pPr algn="ctr"/>
                      <a:r>
                        <a:rPr lang="en-US" sz="20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M. A. M. Hasan, M. </a:t>
                      </a:r>
                      <a:r>
                        <a:rPr lang="en-US" sz="2300" dirty="0" err="1"/>
                        <a:t>Maniruzzaman</a:t>
                      </a:r>
                      <a:r>
                        <a:rPr lang="en-US" sz="2300" dirty="0"/>
                        <a:t>, and J. Shin, “WGCNA and machine learning-based integrative bioinformatics analysis for identifying key genes of colorectal cancer,” IEEE Access, vol. 12, pp. 144 350–144 363, 2024. [Online]. Available: https://doi.org/10.1109/ACCESS.2024.3472688</a:t>
                      </a:r>
                    </a:p>
                  </a:txBody>
                  <a:tcPr/>
                </a:tc>
                <a:extLst>
                  <a:ext uri="{0D108BD9-81ED-4DB2-BD59-A6C34878D82A}">
                    <a16:rowId xmlns:a16="http://schemas.microsoft.com/office/drawing/2014/main" val="3637894956"/>
                  </a:ext>
                </a:extLst>
              </a:tr>
              <a:tr h="1309616">
                <a:tc>
                  <a:txBody>
                    <a:bodyPr/>
                    <a:lstStyle/>
                    <a:p>
                      <a:pPr algn="ctr"/>
                      <a:r>
                        <a:rPr lang="en-US" sz="20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dirty="0"/>
                        <a:t>X. Du, H. Qi, W. Ji, P. Li, R. Hua, W. Hu, and F. Qi, “Construction of a colorectal cancer prognostic risk model and screening of prognostic risk genes using BIBLIOGRAPHY 155 machine-learning algorithms,” Journal of Healthcare Engineering, p. 9408839, 2022.</a:t>
                      </a:r>
                    </a:p>
                  </a:txBody>
                  <a:tcPr/>
                </a:tc>
                <a:extLst>
                  <a:ext uri="{0D108BD9-81ED-4DB2-BD59-A6C34878D82A}">
                    <a16:rowId xmlns:a16="http://schemas.microsoft.com/office/drawing/2014/main" val="2858520805"/>
                  </a:ext>
                </a:extLst>
              </a:tr>
            </a:tbl>
          </a:graphicData>
        </a:graphic>
      </p:graphicFrame>
      <p:sp>
        <p:nvSpPr>
          <p:cNvPr id="9" name="TextBox 7">
            <a:extLst>
              <a:ext uri="{FF2B5EF4-FFF2-40B4-BE49-F238E27FC236}">
                <a16:creationId xmlns:a16="http://schemas.microsoft.com/office/drawing/2014/main" id="{4E75AF74-77F5-74F9-6191-19A827DF3A39}"/>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41</a:t>
            </a:r>
          </a:p>
        </p:txBody>
      </p:sp>
    </p:spTree>
    <p:extLst>
      <p:ext uri="{BB962C8B-B14F-4D97-AF65-F5344CB8AC3E}">
        <p14:creationId xmlns:p14="http://schemas.microsoft.com/office/powerpoint/2010/main" val="4025213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13840" y="1974723"/>
            <a:ext cx="4060019" cy="4044794"/>
          </a:xfrm>
          <a:custGeom>
            <a:avLst/>
            <a:gdLst/>
            <a:ahLst/>
            <a:cxnLst/>
            <a:rect l="l" t="t" r="r" b="b"/>
            <a:pathLst>
              <a:path w="4060019" h="4044794">
                <a:moveTo>
                  <a:pt x="0" y="0"/>
                </a:moveTo>
                <a:lnTo>
                  <a:pt x="4060019" y="0"/>
                </a:lnTo>
                <a:lnTo>
                  <a:pt x="4060019" y="4044794"/>
                </a:lnTo>
                <a:lnTo>
                  <a:pt x="0" y="4044794"/>
                </a:lnTo>
                <a:lnTo>
                  <a:pt x="0" y="0"/>
                </a:lnTo>
                <a:close/>
              </a:path>
            </a:pathLst>
          </a:custGeom>
          <a:blipFill>
            <a:blip r:embed="rId2">
              <a:alphaModFix amt="9999"/>
            </a:blip>
            <a:stretch>
              <a:fillRect/>
            </a:stretch>
          </a:blipFill>
          <a:ln cap="sq">
            <a:noFill/>
            <a:prstDash val="solid"/>
            <a:miter/>
          </a:ln>
        </p:spPr>
        <p:txBody>
          <a:bodyPr/>
          <a:lstStyle/>
          <a:p>
            <a:endParaRPr lang="en-US"/>
          </a:p>
        </p:txBody>
      </p:sp>
      <p:sp>
        <p:nvSpPr>
          <p:cNvPr id="3" name="Freeform 3"/>
          <p:cNvSpPr/>
          <p:nvPr/>
        </p:nvSpPr>
        <p:spPr>
          <a:xfrm>
            <a:off x="-2721975" y="3892750"/>
            <a:ext cx="4459799" cy="4253534"/>
          </a:xfrm>
          <a:custGeom>
            <a:avLst/>
            <a:gdLst/>
            <a:ahLst/>
            <a:cxnLst/>
            <a:rect l="l" t="t" r="r" b="b"/>
            <a:pathLst>
              <a:path w="4459799" h="4253534">
                <a:moveTo>
                  <a:pt x="0" y="0"/>
                </a:moveTo>
                <a:lnTo>
                  <a:pt x="4459799" y="0"/>
                </a:lnTo>
                <a:lnTo>
                  <a:pt x="4459799" y="4253534"/>
                </a:lnTo>
                <a:lnTo>
                  <a:pt x="0" y="4253534"/>
                </a:lnTo>
                <a:lnTo>
                  <a:pt x="0" y="0"/>
                </a:lnTo>
                <a:close/>
              </a:path>
            </a:pathLst>
          </a:custGeom>
          <a:blipFill>
            <a:blip r:embed="rId3">
              <a:alphaModFix amt="9999"/>
            </a:blip>
            <a:stretch>
              <a:fillRect/>
            </a:stretch>
          </a:blipFill>
          <a:ln cap="sq">
            <a:noFill/>
            <a:prstDash val="solid"/>
            <a:miter/>
          </a:ln>
        </p:spPr>
        <p:txBody>
          <a:bodyPr/>
          <a:lstStyle/>
          <a:p>
            <a:endParaRPr lang="en-US"/>
          </a:p>
        </p:txBody>
      </p:sp>
      <p:sp>
        <p:nvSpPr>
          <p:cNvPr id="4" name="Freeform 4"/>
          <p:cNvSpPr/>
          <p:nvPr/>
        </p:nvSpPr>
        <p:spPr>
          <a:xfrm>
            <a:off x="8888912" y="8432034"/>
            <a:ext cx="510177" cy="510177"/>
          </a:xfrm>
          <a:custGeom>
            <a:avLst/>
            <a:gdLst/>
            <a:ahLst/>
            <a:cxnLst/>
            <a:rect l="l" t="t" r="r" b="b"/>
            <a:pathLst>
              <a:path w="510177" h="510177">
                <a:moveTo>
                  <a:pt x="0" y="0"/>
                </a:moveTo>
                <a:lnTo>
                  <a:pt x="510176" y="0"/>
                </a:lnTo>
                <a:lnTo>
                  <a:pt x="510176" y="510177"/>
                </a:lnTo>
                <a:lnTo>
                  <a:pt x="0" y="510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4414880" y="3025182"/>
            <a:ext cx="9458240" cy="3989495"/>
          </a:xfrm>
          <a:prstGeom prst="rect">
            <a:avLst/>
          </a:prstGeom>
        </p:spPr>
        <p:txBody>
          <a:bodyPr lIns="0" tIns="0" rIns="0" bIns="0" rtlCol="0" anchor="t">
            <a:spAutoFit/>
          </a:bodyPr>
          <a:lstStyle/>
          <a:p>
            <a:pPr algn="ctr">
              <a:lnSpc>
                <a:spcPts val="15567"/>
              </a:lnSpc>
            </a:pPr>
            <a:r>
              <a:rPr lang="en-US" sz="14152" b="1" dirty="0">
                <a:solidFill>
                  <a:srgbClr val="015551"/>
                </a:solidFill>
                <a:latin typeface="Arial Rounded MT Bold" panose="020F0704030504030204" pitchFamily="34" charset="0"/>
                <a:ea typeface="HGMaruGothicMPRO" panose="020B0400000000000000" pitchFamily="34" charset="-128"/>
                <a:cs typeface="Gordita Bold"/>
                <a:sym typeface="Gordita Bold"/>
              </a:rPr>
              <a:t>THANK YOU</a:t>
            </a:r>
          </a:p>
        </p:txBody>
      </p:sp>
      <p:grpSp>
        <p:nvGrpSpPr>
          <p:cNvPr id="6" name="Group 6"/>
          <p:cNvGrpSpPr/>
          <p:nvPr/>
        </p:nvGrpSpPr>
        <p:grpSpPr>
          <a:xfrm>
            <a:off x="16876500" y="120031"/>
            <a:ext cx="1336138" cy="1336138"/>
            <a:chOff x="0" y="0"/>
            <a:chExt cx="1901571" cy="1901571"/>
          </a:xfrm>
        </p:grpSpPr>
        <p:sp>
          <p:nvSpPr>
            <p:cNvPr id="7" name="Freeform 7"/>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6"/>
              <a:stretch>
                <a:fillRect/>
              </a:stretch>
            </a:blipFill>
          </p:spPr>
          <p:txBody>
            <a:bodyPr/>
            <a:lstStyle/>
            <a:p>
              <a:endParaRPr lang="en-US"/>
            </a:p>
          </p:txBody>
        </p:sp>
      </p:grpSp>
      <p:sp>
        <p:nvSpPr>
          <p:cNvPr id="8" name="Freeform 8"/>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7">
              <a:extLst>
                <a:ext uri="{96DAC541-7B7A-43D3-8B79-37D633B846F1}">
                  <asvg:svgBlip xmlns:asvg="http://schemas.microsoft.com/office/drawing/2016/SVG/main" r:embed="rId8"/>
                </a:ext>
              </a:extLst>
            </a:blip>
            <a:stretch>
              <a:fillRect l="-7160" r="-7160"/>
            </a:stretch>
          </a:blipFill>
        </p:spPr>
        <p:txBody>
          <a:bodyPr/>
          <a:lstStyle/>
          <a:p>
            <a:endParaRPr lang="en-US"/>
          </a:p>
        </p:txBody>
      </p:sp>
      <p:sp>
        <p:nvSpPr>
          <p:cNvPr id="9" name="Freeform 9"/>
          <p:cNvSpPr/>
          <p:nvPr/>
        </p:nvSpPr>
        <p:spPr>
          <a:xfrm>
            <a:off x="0" y="0"/>
            <a:ext cx="2954524" cy="3689312"/>
          </a:xfrm>
          <a:custGeom>
            <a:avLst/>
            <a:gdLst/>
            <a:ahLst/>
            <a:cxnLst/>
            <a:rect l="l" t="t" r="r" b="b"/>
            <a:pathLst>
              <a:path w="2954524" h="3689312">
                <a:moveTo>
                  <a:pt x="0" y="0"/>
                </a:moveTo>
                <a:lnTo>
                  <a:pt x="2954524" y="0"/>
                </a:lnTo>
                <a:lnTo>
                  <a:pt x="2954524" y="3689312"/>
                </a:lnTo>
                <a:lnTo>
                  <a:pt x="0" y="36893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11" name="TextBox 7">
            <a:extLst>
              <a:ext uri="{FF2B5EF4-FFF2-40B4-BE49-F238E27FC236}">
                <a16:creationId xmlns:a16="http://schemas.microsoft.com/office/drawing/2014/main" id="{7AB98E26-0D3E-CE17-E979-4794B32C1F0D}"/>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42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Freeform 6"/>
          <p:cNvSpPr/>
          <p:nvPr/>
        </p:nvSpPr>
        <p:spPr>
          <a:xfrm>
            <a:off x="11394484" y="2257458"/>
            <a:ext cx="6350887" cy="6200775"/>
          </a:xfrm>
          <a:custGeom>
            <a:avLst/>
            <a:gdLst/>
            <a:ahLst/>
            <a:cxnLst/>
            <a:rect l="l" t="t" r="r" b="b"/>
            <a:pathLst>
              <a:path w="6350887" h="6200775">
                <a:moveTo>
                  <a:pt x="0" y="0"/>
                </a:moveTo>
                <a:lnTo>
                  <a:pt x="6350887" y="0"/>
                </a:lnTo>
                <a:lnTo>
                  <a:pt x="6350887" y="6200776"/>
                </a:lnTo>
                <a:lnTo>
                  <a:pt x="0" y="62007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542629" y="2328470"/>
            <a:ext cx="9272203" cy="5954130"/>
          </a:xfrm>
          <a:prstGeom prst="rect">
            <a:avLst/>
          </a:prstGeom>
        </p:spPr>
        <p:txBody>
          <a:bodyPr lIns="0" tIns="0" rIns="0" bIns="0" rtlCol="0" anchor="t">
            <a:spAutoFit/>
          </a:bodyPr>
          <a:lstStyle/>
          <a:p>
            <a:pPr marL="501361" lvl="1" indent="-250681" algn="just">
              <a:lnSpc>
                <a:spcPts val="3622"/>
              </a:lnSpc>
              <a:buFont typeface="Arial"/>
              <a:buChar char="•"/>
            </a:pPr>
            <a:r>
              <a:rPr lang="en-US" sz="2200" dirty="0">
                <a:solidFill>
                  <a:srgbClr val="000000"/>
                </a:solidFill>
                <a:latin typeface="Gordita"/>
                <a:ea typeface="Gordita"/>
                <a:cs typeface="Gordita"/>
                <a:sym typeface="Gordita"/>
              </a:rPr>
              <a:t>Create a reusable pipeline for colon cancer biomarker discovery using bioinformatics and machine learning approaches.</a:t>
            </a:r>
          </a:p>
          <a:p>
            <a:pPr algn="just">
              <a:lnSpc>
                <a:spcPts val="3622"/>
              </a:lnSpc>
            </a:pPr>
            <a:endParaRPr lang="en-US" sz="22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200" dirty="0">
                <a:solidFill>
                  <a:srgbClr val="000000"/>
                </a:solidFill>
                <a:latin typeface="Gordita"/>
                <a:ea typeface="Gordita"/>
                <a:cs typeface="Gordita"/>
                <a:sym typeface="Gordita"/>
              </a:rPr>
              <a:t>Test the biomarkers on different datasets to check their accuracy and reliability.</a:t>
            </a:r>
          </a:p>
          <a:p>
            <a:pPr marL="250680" lvl="1" algn="just">
              <a:lnSpc>
                <a:spcPts val="3622"/>
              </a:lnSpc>
            </a:pPr>
            <a:endParaRPr lang="en-US" sz="22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200" dirty="0">
                <a:solidFill>
                  <a:srgbClr val="000000"/>
                </a:solidFill>
                <a:latin typeface="Gordita"/>
                <a:ea typeface="Gordita"/>
                <a:cs typeface="Gordita"/>
                <a:sym typeface="Gordita"/>
              </a:rPr>
              <a:t>Apply Explainable AI (e.g., SHAP) to understand how each selected gene affects the model’s predictions.</a:t>
            </a:r>
          </a:p>
          <a:p>
            <a:pPr algn="just">
              <a:lnSpc>
                <a:spcPts val="3622"/>
              </a:lnSpc>
            </a:pPr>
            <a:endParaRPr lang="en-US" sz="2200" dirty="0">
              <a:solidFill>
                <a:srgbClr val="000000"/>
              </a:solidFill>
              <a:latin typeface="Gordita"/>
              <a:ea typeface="Gordita"/>
              <a:cs typeface="Gordita"/>
              <a:sym typeface="Gordita"/>
            </a:endParaRPr>
          </a:p>
          <a:p>
            <a:pPr marL="501361" lvl="1" indent="-250681" algn="just">
              <a:lnSpc>
                <a:spcPts val="3622"/>
              </a:lnSpc>
              <a:buFont typeface="Arial"/>
              <a:buChar char="•"/>
            </a:pPr>
            <a:r>
              <a:rPr lang="en-US" sz="2200" dirty="0">
                <a:solidFill>
                  <a:srgbClr val="000000"/>
                </a:solidFill>
                <a:latin typeface="Gordita"/>
                <a:ea typeface="Gordita"/>
                <a:cs typeface="Gordita"/>
                <a:sym typeface="Gordita"/>
              </a:rPr>
              <a:t>Validate the gene biomarkers by GEPIA2 and perform immune infiltration analysis to examine their prognostic value and links to immune cell presence in tumors.</a:t>
            </a:r>
          </a:p>
        </p:txBody>
      </p:sp>
      <p:sp>
        <p:nvSpPr>
          <p:cNvPr id="8" name="TextBox 8"/>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9" name="TextBox 9"/>
          <p:cNvSpPr txBox="1"/>
          <p:nvPr/>
        </p:nvSpPr>
        <p:spPr>
          <a:xfrm>
            <a:off x="6474997" y="393592"/>
            <a:ext cx="5338006" cy="949940"/>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Research Goal</a:t>
            </a:r>
          </a:p>
        </p:txBody>
      </p:sp>
      <p:sp>
        <p:nvSpPr>
          <p:cNvPr id="10" name="TextBox 7">
            <a:extLst>
              <a:ext uri="{FF2B5EF4-FFF2-40B4-BE49-F238E27FC236}">
                <a16:creationId xmlns:a16="http://schemas.microsoft.com/office/drawing/2014/main" id="{09EE9F91-1C45-8931-F0AE-16DA7A193EA4}"/>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TextBox 6"/>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7" name="TextBox 7"/>
          <p:cNvSpPr txBox="1"/>
          <p:nvPr/>
        </p:nvSpPr>
        <p:spPr>
          <a:xfrm>
            <a:off x="5798237" y="484982"/>
            <a:ext cx="6691526" cy="919611"/>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Related Works</a:t>
            </a:r>
          </a:p>
        </p:txBody>
      </p:sp>
      <p:sp>
        <p:nvSpPr>
          <p:cNvPr id="9" name="TextBox 9"/>
          <p:cNvSpPr txBox="1"/>
          <p:nvPr/>
        </p:nvSpPr>
        <p:spPr>
          <a:xfrm>
            <a:off x="4590113" y="8604747"/>
            <a:ext cx="9107772" cy="412242"/>
          </a:xfrm>
          <a:prstGeom prst="rect">
            <a:avLst/>
          </a:prstGeom>
        </p:spPr>
        <p:txBody>
          <a:bodyPr lIns="0" tIns="0" rIns="0" bIns="0" rtlCol="0" anchor="t">
            <a:spAutoFit/>
          </a:bodyPr>
          <a:lstStyle/>
          <a:p>
            <a:pPr algn="ctr">
              <a:lnSpc>
                <a:spcPts val="3548"/>
              </a:lnSpc>
            </a:pPr>
            <a:r>
              <a:rPr lang="en-US" sz="2099" dirty="0">
                <a:solidFill>
                  <a:srgbClr val="000000"/>
                </a:solidFill>
                <a:latin typeface="Gordita"/>
                <a:ea typeface="Gordita"/>
                <a:cs typeface="Gordita"/>
                <a:sym typeface="Gordita"/>
              </a:rPr>
              <a:t>Table 3.1 : Recent Related Works on Identifying CRC Biomarkers</a:t>
            </a:r>
          </a:p>
        </p:txBody>
      </p:sp>
      <p:sp>
        <p:nvSpPr>
          <p:cNvPr id="8" name="TextBox 7">
            <a:extLst>
              <a:ext uri="{FF2B5EF4-FFF2-40B4-BE49-F238E27FC236}">
                <a16:creationId xmlns:a16="http://schemas.microsoft.com/office/drawing/2014/main" id="{7FD5D011-0912-D065-E6ED-C12003D8C5C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6</a:t>
            </a:r>
          </a:p>
        </p:txBody>
      </p:sp>
      <p:graphicFrame>
        <p:nvGraphicFramePr>
          <p:cNvPr id="13" name="Table 12">
            <a:extLst>
              <a:ext uri="{FF2B5EF4-FFF2-40B4-BE49-F238E27FC236}">
                <a16:creationId xmlns:a16="http://schemas.microsoft.com/office/drawing/2014/main" id="{3EBE9BDB-84B8-EECA-788A-45ADAD42544C}"/>
              </a:ext>
            </a:extLst>
          </p:cNvPr>
          <p:cNvGraphicFramePr>
            <a:graphicFrameLocks noGrp="1"/>
          </p:cNvGraphicFramePr>
          <p:nvPr>
            <p:extLst>
              <p:ext uri="{D42A27DB-BD31-4B8C-83A1-F6EECF244321}">
                <p14:modId xmlns:p14="http://schemas.microsoft.com/office/powerpoint/2010/main" val="1598388214"/>
              </p:ext>
            </p:extLst>
          </p:nvPr>
        </p:nvGraphicFramePr>
        <p:xfrm>
          <a:off x="1293955" y="1950132"/>
          <a:ext cx="15700087" cy="6578600"/>
        </p:xfrm>
        <a:graphic>
          <a:graphicData uri="http://schemas.openxmlformats.org/drawingml/2006/table">
            <a:tbl>
              <a:tblPr firstRow="1" firstCol="1" bandRow="1"/>
              <a:tblGrid>
                <a:gridCol w="4439656">
                  <a:extLst>
                    <a:ext uri="{9D8B030D-6E8A-4147-A177-3AD203B41FA5}">
                      <a16:colId xmlns:a16="http://schemas.microsoft.com/office/drawing/2014/main" val="3726387723"/>
                    </a:ext>
                  </a:extLst>
                </a:gridCol>
                <a:gridCol w="8697905">
                  <a:extLst>
                    <a:ext uri="{9D8B030D-6E8A-4147-A177-3AD203B41FA5}">
                      <a16:colId xmlns:a16="http://schemas.microsoft.com/office/drawing/2014/main" val="292241860"/>
                    </a:ext>
                  </a:extLst>
                </a:gridCol>
                <a:gridCol w="2562526">
                  <a:extLst>
                    <a:ext uri="{9D8B030D-6E8A-4147-A177-3AD203B41FA5}">
                      <a16:colId xmlns:a16="http://schemas.microsoft.com/office/drawing/2014/main" val="3183465528"/>
                    </a:ext>
                  </a:extLst>
                </a:gridCol>
              </a:tblGrid>
              <a:tr h="806227">
                <a:tc>
                  <a:txBody>
                    <a:bodyPr/>
                    <a:lstStyle/>
                    <a:p>
                      <a:pPr marL="0" marR="8255" indent="0" algn="ctr">
                        <a:lnSpc>
                          <a:spcPct val="107000"/>
                        </a:lnSpc>
                        <a:spcAft>
                          <a:spcPts val="15"/>
                        </a:spcAft>
                        <a:buNone/>
                      </a:pPr>
                      <a:r>
                        <a:rPr lang="en-US" sz="2200" b="1" kern="100" dirty="0">
                          <a:solidFill>
                            <a:srgbClr val="020000"/>
                          </a:solidFill>
                          <a:effectLst/>
                          <a:latin typeface="Gordita" panose="020B0604020202020204" charset="0"/>
                          <a:ea typeface="Cambria" panose="02040503050406030204" pitchFamily="18" charset="0"/>
                          <a:cs typeface="Gordita" panose="020B0604020202020204" charset="0"/>
                        </a:rPr>
                        <a:t>Authors</a:t>
                      </a:r>
                      <a:endParaRPr lang="en-US" sz="22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200" b="1" kern="100">
                          <a:solidFill>
                            <a:srgbClr val="020000"/>
                          </a:solidFill>
                          <a:effectLst/>
                          <a:latin typeface="Gordita" panose="020B0604020202020204" charset="0"/>
                          <a:ea typeface="Cambria" panose="02040503050406030204" pitchFamily="18" charset="0"/>
                          <a:cs typeface="Gordita" panose="020B0604020202020204" charset="0"/>
                        </a:rPr>
                        <a:t>Methods/Models</a:t>
                      </a:r>
                      <a:endParaRPr lang="en-US" sz="2200" kern="10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0" indent="0" algn="ctr">
                        <a:lnSpc>
                          <a:spcPct val="107000"/>
                        </a:lnSpc>
                        <a:spcAft>
                          <a:spcPts val="15"/>
                        </a:spcAft>
                        <a:buNone/>
                      </a:pPr>
                      <a:r>
                        <a:rPr lang="en-US" sz="2200" b="1" kern="100" dirty="0">
                          <a:solidFill>
                            <a:srgbClr val="020000"/>
                          </a:solidFill>
                          <a:effectLst/>
                          <a:latin typeface="Gordita" panose="020B0604020202020204" charset="0"/>
                          <a:ea typeface="Cambria" panose="02040503050406030204" pitchFamily="18" charset="0"/>
                          <a:cs typeface="Gordita" panose="020B0604020202020204" charset="0"/>
                        </a:rPr>
                        <a:t>Accuracy</a:t>
                      </a:r>
                      <a:endParaRPr lang="en-US" sz="22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968617420"/>
                  </a:ext>
                </a:extLst>
              </a:tr>
              <a:tr h="790903">
                <a:tc>
                  <a:txBody>
                    <a:bodyPr/>
                    <a:lstStyle/>
                    <a:p>
                      <a:pPr marL="37465"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Radhakrishnan et al. [6]</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LASSO,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LightGBM</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SHAP</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94.87%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24820561"/>
                  </a:ext>
                </a:extLst>
              </a:tr>
              <a:tr h="685800">
                <a:tc>
                  <a:txBody>
                    <a:bodyPr/>
                    <a:lstStyle/>
                    <a:p>
                      <a:pPr marL="29210"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Minh et al. [4]</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SVM, DNN, KNN, RF, NB</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a:solidFill>
                            <a:srgbClr val="020000"/>
                          </a:solidFill>
                          <a:effectLst/>
                          <a:latin typeface="Gordita" panose="020B0604020202020204" charset="0"/>
                          <a:ea typeface="Cambria" panose="02040503050406030204" pitchFamily="18" charset="0"/>
                          <a:cs typeface="Gordita" panose="020B0604020202020204" charset="0"/>
                        </a:rPr>
                        <a:t>94%</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226801454"/>
                  </a:ext>
                </a:extLst>
              </a:tr>
              <a:tr h="838200">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Bera et al. [7]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Bioinformatics approaches, SVM, LR, KNN, RF,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endParaRPr lang="en-US" sz="2100" kern="100" dirty="0">
                        <a:solidFill>
                          <a:srgbClr val="020000"/>
                        </a:solidFill>
                        <a:effectLst/>
                        <a:latin typeface="Gordita" panose="020B0604020202020204" charset="0"/>
                        <a:ea typeface="Cambria" panose="02040503050406030204" pitchFamily="18" charset="0"/>
                        <a:cs typeface="Gordita" panose="020B0604020202020204" charset="0"/>
                      </a:endParaRP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97%</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989002227"/>
                  </a:ext>
                </a:extLst>
              </a:tr>
              <a:tr h="685800">
                <a:tc>
                  <a:txBody>
                    <a:bodyPr/>
                    <a:lstStyle/>
                    <a:p>
                      <a:pPr marL="32385"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Yoon et al. [8]</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2413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Hybrid Bioinformatics approach</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98.69%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2724483229"/>
                  </a:ext>
                </a:extLst>
              </a:tr>
              <a:tr h="716288">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Vaziri-Moghadam et al. [3]</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LASSO, RF, SVM, ANN</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95.8% - 97.8%</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9264795"/>
                  </a:ext>
                </a:extLst>
              </a:tr>
              <a:tr h="658309">
                <a:tc>
                  <a:txBody>
                    <a:bodyPr/>
                    <a:lstStyle/>
                    <a:p>
                      <a:pPr marL="6985" marR="0"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Hasan et al. [9]</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WGCNA, SVM</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98%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031043163"/>
                  </a:ext>
                </a:extLst>
              </a:tr>
              <a:tr h="632335">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Wei et al. [5]</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5842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SVM, </a:t>
                      </a:r>
                      <a:r>
                        <a:rPr lang="en-US" sz="2100" kern="100" dirty="0" err="1">
                          <a:solidFill>
                            <a:srgbClr val="020000"/>
                          </a:solidFill>
                          <a:effectLst/>
                          <a:latin typeface="Gordita" panose="020B0604020202020204" charset="0"/>
                          <a:ea typeface="Cambria" panose="02040503050406030204" pitchFamily="18" charset="0"/>
                          <a:cs typeface="Gordita" panose="020B0604020202020204" charset="0"/>
                        </a:rPr>
                        <a:t>XGBoost</a:t>
                      </a: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 RF, KNN</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96.4% - 98.2%</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3030165989"/>
                  </a:ext>
                </a:extLst>
              </a:tr>
              <a:tr h="764738">
                <a:tc>
                  <a:txBody>
                    <a:bodyPr/>
                    <a:lstStyle/>
                    <a:p>
                      <a:pPr marL="0" marR="8255" indent="0" algn="ctr">
                        <a:lnSpc>
                          <a:spcPct val="107000"/>
                        </a:lnSpc>
                        <a:spcAft>
                          <a:spcPts val="15"/>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Du et al. [10]</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33020" marR="0"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Hybrid bioinformatics approach</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tc>
                  <a:txBody>
                    <a:bodyPr/>
                    <a:lstStyle/>
                    <a:p>
                      <a:pPr marL="0" marR="8255" indent="0" algn="ctr">
                        <a:lnSpc>
                          <a:spcPct val="107000"/>
                        </a:lnSpc>
                        <a:spcAft>
                          <a:spcPts val="430"/>
                        </a:spcAft>
                        <a:buNone/>
                      </a:pPr>
                      <a:r>
                        <a:rPr lang="en-US" sz="2100" kern="100" dirty="0">
                          <a:solidFill>
                            <a:srgbClr val="020000"/>
                          </a:solidFill>
                          <a:effectLst/>
                          <a:latin typeface="Gordita" panose="020B0604020202020204" charset="0"/>
                          <a:ea typeface="Cambria" panose="02040503050406030204" pitchFamily="18" charset="0"/>
                          <a:cs typeface="Gordita" panose="020B0604020202020204" charset="0"/>
                        </a:rPr>
                        <a:t>77% (AUC)</a:t>
                      </a:r>
                    </a:p>
                  </a:txBody>
                  <a:tcPr marL="54724" marR="47156" marT="96640" marB="0" anchor="ctr">
                    <a:lnL w="12700" cap="flat" cmpd="sng" algn="ctr">
                      <a:solidFill>
                        <a:srgbClr val="020000"/>
                      </a:solidFill>
                      <a:prstDash val="solid"/>
                      <a:round/>
                      <a:headEnd type="none" w="med" len="med"/>
                      <a:tailEnd type="none" w="med" len="med"/>
                    </a:lnL>
                    <a:lnR w="12700" cap="flat" cmpd="sng" algn="ctr">
                      <a:solidFill>
                        <a:srgbClr val="020000"/>
                      </a:solidFill>
                      <a:prstDash val="solid"/>
                      <a:round/>
                      <a:headEnd type="none" w="med" len="med"/>
                      <a:tailEnd type="none" w="med" len="med"/>
                    </a:lnR>
                    <a:lnT w="12700" cap="flat" cmpd="sng" algn="ctr">
                      <a:solidFill>
                        <a:srgbClr val="020000"/>
                      </a:solidFill>
                      <a:prstDash val="solid"/>
                      <a:round/>
                      <a:headEnd type="none" w="med" len="med"/>
                      <a:tailEnd type="none" w="med" len="med"/>
                    </a:lnT>
                    <a:lnB w="12700" cap="flat" cmpd="sng" algn="ctr">
                      <a:solidFill>
                        <a:srgbClr val="020000"/>
                      </a:solidFill>
                      <a:prstDash val="solid"/>
                      <a:round/>
                      <a:headEnd type="none" w="med" len="med"/>
                      <a:tailEnd type="none" w="med" len="med"/>
                    </a:lnB>
                    <a:noFill/>
                  </a:tcPr>
                </a:tc>
                <a:extLst>
                  <a:ext uri="{0D108BD9-81ED-4DB2-BD59-A6C34878D82A}">
                    <a16:rowId xmlns:a16="http://schemas.microsoft.com/office/drawing/2014/main" val="196851761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4149446" y="389732"/>
            <a:ext cx="9989108"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Proposed Methodology</a:t>
            </a:r>
          </a:p>
        </p:txBody>
      </p:sp>
      <p:sp>
        <p:nvSpPr>
          <p:cNvPr id="9" name="TextBox 9"/>
          <p:cNvSpPr txBox="1"/>
          <p:nvPr/>
        </p:nvSpPr>
        <p:spPr>
          <a:xfrm>
            <a:off x="6019800" y="8571958"/>
            <a:ext cx="7737836" cy="366062"/>
          </a:xfrm>
          <a:prstGeom prst="rect">
            <a:avLst/>
          </a:prstGeom>
        </p:spPr>
        <p:txBody>
          <a:bodyPr wrap="square" lIns="0" tIns="0" rIns="0" bIns="0" rtlCol="0" anchor="t">
            <a:spAutoFit/>
          </a:bodyPr>
          <a:lstStyle/>
          <a:p>
            <a:pPr algn="ctr">
              <a:lnSpc>
                <a:spcPts val="3080"/>
              </a:lnSpc>
              <a:spcBef>
                <a:spcPct val="0"/>
              </a:spcBef>
            </a:pPr>
            <a:r>
              <a:rPr lang="en-US" sz="2200" b="1" dirty="0">
                <a:solidFill>
                  <a:srgbClr val="000000"/>
                </a:solidFill>
                <a:latin typeface="Century" panose="02040604050505020304" pitchFamily="18" charset="0"/>
                <a:ea typeface="Gordita"/>
                <a:cs typeface="Gordita"/>
                <a:sym typeface="Gordita"/>
              </a:rPr>
              <a:t>Figure 4.1: Workflow of the proposed methodology </a:t>
            </a:r>
          </a:p>
        </p:txBody>
      </p:sp>
      <p:sp>
        <p:nvSpPr>
          <p:cNvPr id="10" name="TextBox 7">
            <a:extLst>
              <a:ext uri="{FF2B5EF4-FFF2-40B4-BE49-F238E27FC236}">
                <a16:creationId xmlns:a16="http://schemas.microsoft.com/office/drawing/2014/main" id="{276FF489-A6C9-6033-7C3E-2B22CAD75E10}"/>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7</a:t>
            </a:r>
          </a:p>
        </p:txBody>
      </p:sp>
      <p:pic>
        <p:nvPicPr>
          <p:cNvPr id="22" name="Picture 21">
            <a:extLst>
              <a:ext uri="{FF2B5EF4-FFF2-40B4-BE49-F238E27FC236}">
                <a16:creationId xmlns:a16="http://schemas.microsoft.com/office/drawing/2014/main" id="{7C192E1B-9E2C-3284-B10D-0549E6729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081" y="1771267"/>
            <a:ext cx="16214324" cy="67553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p:cNvGrpSpPr/>
          <p:nvPr/>
        </p:nvGrpSpPr>
        <p:grpSpPr>
          <a:xfrm>
            <a:off x="16876500" y="120031"/>
            <a:ext cx="1336138" cy="1336138"/>
            <a:chOff x="0" y="0"/>
            <a:chExt cx="1901571" cy="1901571"/>
          </a:xfrm>
        </p:grpSpPr>
        <p:sp>
          <p:nvSpPr>
            <p:cNvPr id="4" name="Freeform 4"/>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7" name="TextBox 7"/>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Data Preparation</a:t>
            </a:r>
          </a:p>
        </p:txBody>
      </p:sp>
      <p:sp>
        <p:nvSpPr>
          <p:cNvPr id="11" name="TextBox 7">
            <a:extLst>
              <a:ext uri="{FF2B5EF4-FFF2-40B4-BE49-F238E27FC236}">
                <a16:creationId xmlns:a16="http://schemas.microsoft.com/office/drawing/2014/main" id="{6927E7CB-7A60-1033-787B-D365FC9C0823}"/>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10</a:t>
            </a:r>
          </a:p>
        </p:txBody>
      </p:sp>
      <p:sp>
        <p:nvSpPr>
          <p:cNvPr id="14" name="Rectangle: Rounded Corners 13">
            <a:extLst>
              <a:ext uri="{FF2B5EF4-FFF2-40B4-BE49-F238E27FC236}">
                <a16:creationId xmlns:a16="http://schemas.microsoft.com/office/drawing/2014/main" id="{EBEAD921-A5D5-D7BF-D9A1-C24CDE958A6A}"/>
              </a:ext>
            </a:extLst>
          </p:cNvPr>
          <p:cNvSpPr/>
          <p:nvPr/>
        </p:nvSpPr>
        <p:spPr>
          <a:xfrm>
            <a:off x="2023325" y="2073244"/>
            <a:ext cx="3124200" cy="116965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11  Individual  datasets Collected from GEO </a:t>
            </a:r>
          </a:p>
        </p:txBody>
      </p:sp>
      <p:sp>
        <p:nvSpPr>
          <p:cNvPr id="15" name="Rectangle: Rounded Corners 14">
            <a:extLst>
              <a:ext uri="{FF2B5EF4-FFF2-40B4-BE49-F238E27FC236}">
                <a16:creationId xmlns:a16="http://schemas.microsoft.com/office/drawing/2014/main" id="{D31683AB-3C87-493E-64B0-2257FDC0DB20}"/>
              </a:ext>
            </a:extLst>
          </p:cNvPr>
          <p:cNvSpPr/>
          <p:nvPr/>
        </p:nvSpPr>
        <p:spPr>
          <a:xfrm>
            <a:off x="6833584" y="2053650"/>
            <a:ext cx="3124200" cy="1169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Handling Missing Values</a:t>
            </a:r>
          </a:p>
        </p:txBody>
      </p:sp>
      <p:sp>
        <p:nvSpPr>
          <p:cNvPr id="16" name="Rectangle: Rounded Corners 15">
            <a:extLst>
              <a:ext uri="{FF2B5EF4-FFF2-40B4-BE49-F238E27FC236}">
                <a16:creationId xmlns:a16="http://schemas.microsoft.com/office/drawing/2014/main" id="{6BADF018-9AE6-FF3F-0643-B5A2E0CD6597}"/>
              </a:ext>
            </a:extLst>
          </p:cNvPr>
          <p:cNvSpPr/>
          <p:nvPr/>
        </p:nvSpPr>
        <p:spPr>
          <a:xfrm>
            <a:off x="11445728" y="1965637"/>
            <a:ext cx="3124200" cy="11635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Data Reshaping</a:t>
            </a:r>
          </a:p>
        </p:txBody>
      </p:sp>
      <p:sp>
        <p:nvSpPr>
          <p:cNvPr id="17" name="Rectangle: Rounded Corners 16">
            <a:extLst>
              <a:ext uri="{FF2B5EF4-FFF2-40B4-BE49-F238E27FC236}">
                <a16:creationId xmlns:a16="http://schemas.microsoft.com/office/drawing/2014/main" id="{9782B1B6-11AD-64E1-FC29-4CEC9BB5D511}"/>
              </a:ext>
            </a:extLst>
          </p:cNvPr>
          <p:cNvSpPr/>
          <p:nvPr/>
        </p:nvSpPr>
        <p:spPr>
          <a:xfrm>
            <a:off x="13699982" y="3638328"/>
            <a:ext cx="3124200" cy="1288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Data Annotation</a:t>
            </a:r>
          </a:p>
        </p:txBody>
      </p:sp>
      <p:sp>
        <p:nvSpPr>
          <p:cNvPr id="18" name="Rectangle: Rounded Corners 17">
            <a:extLst>
              <a:ext uri="{FF2B5EF4-FFF2-40B4-BE49-F238E27FC236}">
                <a16:creationId xmlns:a16="http://schemas.microsoft.com/office/drawing/2014/main" id="{003904C7-436A-F762-CF60-FE2FE8F20F94}"/>
              </a:ext>
            </a:extLst>
          </p:cNvPr>
          <p:cNvSpPr/>
          <p:nvPr/>
        </p:nvSpPr>
        <p:spPr>
          <a:xfrm>
            <a:off x="8451032" y="3792722"/>
            <a:ext cx="3124200" cy="12888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Encoding target class</a:t>
            </a:r>
          </a:p>
        </p:txBody>
      </p:sp>
      <p:sp>
        <p:nvSpPr>
          <p:cNvPr id="19" name="Rectangle: Rounded Corners 18">
            <a:extLst>
              <a:ext uri="{FF2B5EF4-FFF2-40B4-BE49-F238E27FC236}">
                <a16:creationId xmlns:a16="http://schemas.microsoft.com/office/drawing/2014/main" id="{5676F90E-3A00-0EE6-1132-F5E6B9597C38}"/>
              </a:ext>
            </a:extLst>
          </p:cNvPr>
          <p:cNvSpPr/>
          <p:nvPr/>
        </p:nvSpPr>
        <p:spPr>
          <a:xfrm>
            <a:off x="3724391" y="3686424"/>
            <a:ext cx="3124200" cy="14570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Data Consolidation</a:t>
            </a:r>
          </a:p>
        </p:txBody>
      </p:sp>
      <p:sp>
        <p:nvSpPr>
          <p:cNvPr id="24" name="Arrow: Right 23">
            <a:extLst>
              <a:ext uri="{FF2B5EF4-FFF2-40B4-BE49-F238E27FC236}">
                <a16:creationId xmlns:a16="http://schemas.microsoft.com/office/drawing/2014/main" id="{7A3A98B7-B039-53BB-3BDE-875EF77B7BD8}"/>
              </a:ext>
            </a:extLst>
          </p:cNvPr>
          <p:cNvSpPr/>
          <p:nvPr/>
        </p:nvSpPr>
        <p:spPr>
          <a:xfrm>
            <a:off x="5586432" y="243980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67DDEA47-CDF2-497C-2EFD-9D3497639197}"/>
              </a:ext>
            </a:extLst>
          </p:cNvPr>
          <p:cNvSpPr/>
          <p:nvPr/>
        </p:nvSpPr>
        <p:spPr>
          <a:xfrm>
            <a:off x="10216696" y="2369425"/>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Left 25">
            <a:extLst>
              <a:ext uri="{FF2B5EF4-FFF2-40B4-BE49-F238E27FC236}">
                <a16:creationId xmlns:a16="http://schemas.microsoft.com/office/drawing/2014/main" id="{B640922D-8B45-9C85-55C7-EB95750AE8F5}"/>
              </a:ext>
            </a:extLst>
          </p:cNvPr>
          <p:cNvSpPr/>
          <p:nvPr/>
        </p:nvSpPr>
        <p:spPr>
          <a:xfrm>
            <a:off x="12177142" y="4040440"/>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Curved Down 26">
            <a:extLst>
              <a:ext uri="{FF2B5EF4-FFF2-40B4-BE49-F238E27FC236}">
                <a16:creationId xmlns:a16="http://schemas.microsoft.com/office/drawing/2014/main" id="{1677339D-5175-43E7-3E81-CDA9783EA456}"/>
              </a:ext>
            </a:extLst>
          </p:cNvPr>
          <p:cNvSpPr/>
          <p:nvPr/>
        </p:nvSpPr>
        <p:spPr>
          <a:xfrm>
            <a:off x="15011400" y="2032583"/>
            <a:ext cx="1216152" cy="73152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Left 28">
            <a:extLst>
              <a:ext uri="{FF2B5EF4-FFF2-40B4-BE49-F238E27FC236}">
                <a16:creationId xmlns:a16="http://schemas.microsoft.com/office/drawing/2014/main" id="{18D49159-47FC-5A58-9830-D7708038A131}"/>
              </a:ext>
            </a:extLst>
          </p:cNvPr>
          <p:cNvSpPr/>
          <p:nvPr/>
        </p:nvSpPr>
        <p:spPr>
          <a:xfrm>
            <a:off x="7171669" y="4238388"/>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rrow: Curved Right 29">
            <a:extLst>
              <a:ext uri="{FF2B5EF4-FFF2-40B4-BE49-F238E27FC236}">
                <a16:creationId xmlns:a16="http://schemas.microsoft.com/office/drawing/2014/main" id="{889F7C70-DDCF-FCDB-BFA6-C362D10C30A1}"/>
              </a:ext>
            </a:extLst>
          </p:cNvPr>
          <p:cNvSpPr/>
          <p:nvPr/>
        </p:nvSpPr>
        <p:spPr>
          <a:xfrm>
            <a:off x="3025918" y="4847579"/>
            <a:ext cx="477215" cy="103427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Rounded Corners 30">
            <a:extLst>
              <a:ext uri="{FF2B5EF4-FFF2-40B4-BE49-F238E27FC236}">
                <a16:creationId xmlns:a16="http://schemas.microsoft.com/office/drawing/2014/main" id="{4321F6F8-88DC-A6D7-9324-2BE0E23AA053}"/>
              </a:ext>
            </a:extLst>
          </p:cNvPr>
          <p:cNvSpPr/>
          <p:nvPr/>
        </p:nvSpPr>
        <p:spPr>
          <a:xfrm>
            <a:off x="571749" y="6019811"/>
            <a:ext cx="3807542" cy="1335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For training purpose, merging  7 datasets  </a:t>
            </a:r>
          </a:p>
        </p:txBody>
      </p:sp>
      <p:sp>
        <p:nvSpPr>
          <p:cNvPr id="32" name="Rectangle: Rounded Corners 31">
            <a:extLst>
              <a:ext uri="{FF2B5EF4-FFF2-40B4-BE49-F238E27FC236}">
                <a16:creationId xmlns:a16="http://schemas.microsoft.com/office/drawing/2014/main" id="{C90CBCF4-9982-220A-E7E3-93271226DC30}"/>
              </a:ext>
            </a:extLst>
          </p:cNvPr>
          <p:cNvSpPr/>
          <p:nvPr/>
        </p:nvSpPr>
        <p:spPr>
          <a:xfrm>
            <a:off x="5757102" y="6037298"/>
            <a:ext cx="3807542" cy="1335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Remaining 4  individual datasets for testing </a:t>
            </a:r>
          </a:p>
        </p:txBody>
      </p:sp>
      <p:sp>
        <p:nvSpPr>
          <p:cNvPr id="33" name="Arrow: Curved Left 32">
            <a:extLst>
              <a:ext uri="{FF2B5EF4-FFF2-40B4-BE49-F238E27FC236}">
                <a16:creationId xmlns:a16="http://schemas.microsoft.com/office/drawing/2014/main" id="{D02A92E5-AD95-30D2-6091-6804054B4519}"/>
              </a:ext>
            </a:extLst>
          </p:cNvPr>
          <p:cNvSpPr/>
          <p:nvPr/>
        </p:nvSpPr>
        <p:spPr>
          <a:xfrm>
            <a:off x="7069849" y="4814396"/>
            <a:ext cx="508424" cy="106746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9">
            <a:extLst>
              <a:ext uri="{FF2B5EF4-FFF2-40B4-BE49-F238E27FC236}">
                <a16:creationId xmlns:a16="http://schemas.microsoft.com/office/drawing/2014/main" id="{9C38C720-D560-190A-5C05-43411491E034}"/>
              </a:ext>
            </a:extLst>
          </p:cNvPr>
          <p:cNvSpPr txBox="1"/>
          <p:nvPr/>
        </p:nvSpPr>
        <p:spPr>
          <a:xfrm>
            <a:off x="5818241" y="8207540"/>
            <a:ext cx="7857160" cy="331053"/>
          </a:xfrm>
          <a:prstGeom prst="rect">
            <a:avLst/>
          </a:prstGeom>
        </p:spPr>
        <p:txBody>
          <a:bodyPr wrap="square"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5.1: Data preparation pipeline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616C6-3B22-739F-090E-7BED94FA4E0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137852-2208-7F63-60E7-9AEBB0694057}"/>
              </a:ext>
            </a:extLst>
          </p:cNvPr>
          <p:cNvSpPr/>
          <p:nvPr/>
        </p:nvSpPr>
        <p:spPr>
          <a:xfrm>
            <a:off x="-152400" y="9004545"/>
            <a:ext cx="18592800" cy="1898659"/>
          </a:xfrm>
          <a:custGeom>
            <a:avLst/>
            <a:gdLst/>
            <a:ahLst/>
            <a:cxnLst/>
            <a:rect l="l" t="t" r="r" b="b"/>
            <a:pathLst>
              <a:path w="18592800" h="1898659">
                <a:moveTo>
                  <a:pt x="0" y="0"/>
                </a:moveTo>
                <a:lnTo>
                  <a:pt x="18592800" y="0"/>
                </a:lnTo>
                <a:lnTo>
                  <a:pt x="18592800" y="1898659"/>
                </a:lnTo>
                <a:lnTo>
                  <a:pt x="0" y="1898659"/>
                </a:lnTo>
                <a:lnTo>
                  <a:pt x="0" y="0"/>
                </a:lnTo>
                <a:close/>
              </a:path>
            </a:pathLst>
          </a:custGeom>
          <a:blipFill>
            <a:blip r:embed="rId2">
              <a:extLst>
                <a:ext uri="{96DAC541-7B7A-43D3-8B79-37D633B846F1}">
                  <asvg:svgBlip xmlns:asvg="http://schemas.microsoft.com/office/drawing/2016/SVG/main" r:embed="rId3"/>
                </a:ext>
              </a:extLst>
            </a:blip>
            <a:stretch>
              <a:fillRect l="-7160" r="-7160"/>
            </a:stretch>
          </a:blipFill>
        </p:spPr>
        <p:txBody>
          <a:bodyPr/>
          <a:lstStyle/>
          <a:p>
            <a:endParaRPr lang="en-US"/>
          </a:p>
        </p:txBody>
      </p:sp>
      <p:grpSp>
        <p:nvGrpSpPr>
          <p:cNvPr id="3" name="Group 3">
            <a:extLst>
              <a:ext uri="{FF2B5EF4-FFF2-40B4-BE49-F238E27FC236}">
                <a16:creationId xmlns:a16="http://schemas.microsoft.com/office/drawing/2014/main" id="{9BED8740-2B0A-284B-A41B-C8B2127E5BEF}"/>
              </a:ext>
            </a:extLst>
          </p:cNvPr>
          <p:cNvGrpSpPr/>
          <p:nvPr/>
        </p:nvGrpSpPr>
        <p:grpSpPr>
          <a:xfrm>
            <a:off x="16876500" y="120031"/>
            <a:ext cx="1336138" cy="1336138"/>
            <a:chOff x="0" y="0"/>
            <a:chExt cx="1901571" cy="1901571"/>
          </a:xfrm>
        </p:grpSpPr>
        <p:sp>
          <p:nvSpPr>
            <p:cNvPr id="4" name="Freeform 4">
              <a:extLst>
                <a:ext uri="{FF2B5EF4-FFF2-40B4-BE49-F238E27FC236}">
                  <a16:creationId xmlns:a16="http://schemas.microsoft.com/office/drawing/2014/main" id="{891A8085-7171-122C-FF3C-F669DC8B4B91}"/>
                </a:ext>
              </a:extLst>
            </p:cNvPr>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4"/>
              <a:stretch>
                <a:fillRect/>
              </a:stretch>
            </a:blipFill>
          </p:spPr>
          <p:txBody>
            <a:bodyPr/>
            <a:lstStyle/>
            <a:p>
              <a:endParaRPr lang="en-US"/>
            </a:p>
          </p:txBody>
        </p:sp>
      </p:grpSp>
      <p:sp>
        <p:nvSpPr>
          <p:cNvPr id="5" name="AutoShape 5">
            <a:extLst>
              <a:ext uri="{FF2B5EF4-FFF2-40B4-BE49-F238E27FC236}">
                <a16:creationId xmlns:a16="http://schemas.microsoft.com/office/drawing/2014/main" id="{50F46362-588D-6BC8-F65D-BD874AF4DCC3}"/>
              </a:ext>
            </a:extLst>
          </p:cNvPr>
          <p:cNvSpPr/>
          <p:nvPr/>
        </p:nvSpPr>
        <p:spPr>
          <a:xfrm>
            <a:off x="0" y="1677809"/>
            <a:ext cx="18288000" cy="0"/>
          </a:xfrm>
          <a:prstGeom prst="line">
            <a:avLst/>
          </a:prstGeom>
          <a:ln w="66675" cap="flat">
            <a:solidFill>
              <a:srgbClr val="015551"/>
            </a:solidFill>
            <a:prstDash val="solid"/>
            <a:headEnd type="none" w="sm" len="sm"/>
            <a:tailEnd type="none" w="sm" len="sm"/>
          </a:ln>
        </p:spPr>
        <p:txBody>
          <a:bodyPr/>
          <a:lstStyle/>
          <a:p>
            <a:endParaRPr lang="en-US"/>
          </a:p>
        </p:txBody>
      </p:sp>
      <p:sp>
        <p:nvSpPr>
          <p:cNvPr id="6" name="Freeform 6">
            <a:extLst>
              <a:ext uri="{FF2B5EF4-FFF2-40B4-BE49-F238E27FC236}">
                <a16:creationId xmlns:a16="http://schemas.microsoft.com/office/drawing/2014/main" id="{6C2F077E-3DCC-D544-5D8F-C0A339C7BAA6}"/>
              </a:ext>
            </a:extLst>
          </p:cNvPr>
          <p:cNvSpPr/>
          <p:nvPr/>
        </p:nvSpPr>
        <p:spPr>
          <a:xfrm>
            <a:off x="9869891" y="2047687"/>
            <a:ext cx="8149417" cy="5960291"/>
          </a:xfrm>
          <a:custGeom>
            <a:avLst/>
            <a:gdLst/>
            <a:ahLst/>
            <a:cxnLst/>
            <a:rect l="l" t="t" r="r" b="b"/>
            <a:pathLst>
              <a:path w="7763627" h="5933636">
                <a:moveTo>
                  <a:pt x="0" y="0"/>
                </a:moveTo>
                <a:lnTo>
                  <a:pt x="7763626" y="0"/>
                </a:lnTo>
                <a:lnTo>
                  <a:pt x="7763626" y="5933637"/>
                </a:lnTo>
                <a:lnTo>
                  <a:pt x="0" y="5933637"/>
                </a:lnTo>
                <a:lnTo>
                  <a:pt x="0" y="0"/>
                </a:lnTo>
                <a:close/>
              </a:path>
            </a:pathLst>
          </a:custGeom>
          <a:blipFill>
            <a:blip r:embed="rId5"/>
            <a:stretch>
              <a:fillRect t="-4672"/>
            </a:stretch>
          </a:blipFill>
        </p:spPr>
        <p:txBody>
          <a:bodyPr/>
          <a:lstStyle/>
          <a:p>
            <a:endParaRPr lang="en-US"/>
          </a:p>
        </p:txBody>
      </p:sp>
      <p:sp>
        <p:nvSpPr>
          <p:cNvPr id="7" name="TextBox 7">
            <a:extLst>
              <a:ext uri="{FF2B5EF4-FFF2-40B4-BE49-F238E27FC236}">
                <a16:creationId xmlns:a16="http://schemas.microsoft.com/office/drawing/2014/main" id="{9F861A5D-7BEA-1754-3DBC-BD293800BC32}"/>
              </a:ext>
            </a:extLst>
          </p:cNvPr>
          <p:cNvSpPr txBox="1"/>
          <p:nvPr/>
        </p:nvSpPr>
        <p:spPr>
          <a:xfrm>
            <a:off x="3718072" y="9391899"/>
            <a:ext cx="10851856" cy="561975"/>
          </a:xfrm>
          <a:prstGeom prst="rect">
            <a:avLst/>
          </a:prstGeom>
        </p:spPr>
        <p:txBody>
          <a:bodyPr lIns="0" tIns="0" rIns="0" bIns="0" rtlCol="0" anchor="t">
            <a:spAutoFit/>
          </a:bodyPr>
          <a:lstStyle/>
          <a:p>
            <a:pPr algn="ctr">
              <a:lnSpc>
                <a:spcPts val="4199"/>
              </a:lnSpc>
            </a:pPr>
            <a:r>
              <a:rPr lang="en-US" sz="2999">
                <a:solidFill>
                  <a:srgbClr val="FFFFFF"/>
                </a:solidFill>
                <a:latin typeface="Avenir"/>
                <a:ea typeface="Avenir"/>
                <a:cs typeface="Avenir"/>
                <a:sym typeface="Avenir"/>
              </a:rPr>
              <a:t>Department Of Computer Science and Engineering, JnU</a:t>
            </a:r>
          </a:p>
        </p:txBody>
      </p:sp>
      <p:sp>
        <p:nvSpPr>
          <p:cNvPr id="8" name="TextBox 8">
            <a:extLst>
              <a:ext uri="{FF2B5EF4-FFF2-40B4-BE49-F238E27FC236}">
                <a16:creationId xmlns:a16="http://schemas.microsoft.com/office/drawing/2014/main" id="{838BD8B4-2922-44AB-F591-802A62248571}"/>
              </a:ext>
            </a:extLst>
          </p:cNvPr>
          <p:cNvSpPr txBox="1"/>
          <p:nvPr/>
        </p:nvSpPr>
        <p:spPr>
          <a:xfrm>
            <a:off x="3360942" y="389732"/>
            <a:ext cx="11566115" cy="912237"/>
          </a:xfrm>
          <a:prstGeom prst="rect">
            <a:avLst/>
          </a:prstGeom>
        </p:spPr>
        <p:txBody>
          <a:bodyPr lIns="0" tIns="0" rIns="0" bIns="0" rtlCol="0" anchor="t">
            <a:spAutoFit/>
          </a:bodyPr>
          <a:lstStyle/>
          <a:p>
            <a:pPr algn="ctr">
              <a:lnSpc>
                <a:spcPts val="7729"/>
              </a:lnSpc>
            </a:pPr>
            <a:r>
              <a:rPr lang="en-US" sz="5560" b="1" dirty="0">
                <a:solidFill>
                  <a:srgbClr val="000000"/>
                </a:solidFill>
                <a:latin typeface="Comic Sans MS" panose="030F0702030302020204" pitchFamily="66" charset="0"/>
                <a:ea typeface="Gordita Bold"/>
                <a:cs typeface="Gordita Bold"/>
                <a:sym typeface="Gordita Bold"/>
              </a:rPr>
              <a:t>Result Evaluation</a:t>
            </a:r>
          </a:p>
        </p:txBody>
      </p:sp>
      <p:sp>
        <p:nvSpPr>
          <p:cNvPr id="9" name="TextBox 9">
            <a:extLst>
              <a:ext uri="{FF2B5EF4-FFF2-40B4-BE49-F238E27FC236}">
                <a16:creationId xmlns:a16="http://schemas.microsoft.com/office/drawing/2014/main" id="{06109DC9-C8CE-AB70-9216-F44F8A41D26A}"/>
              </a:ext>
            </a:extLst>
          </p:cNvPr>
          <p:cNvSpPr txBox="1"/>
          <p:nvPr/>
        </p:nvSpPr>
        <p:spPr>
          <a:xfrm>
            <a:off x="11550651" y="8276599"/>
            <a:ext cx="4349710" cy="339725"/>
          </a:xfrm>
          <a:prstGeom prst="rect">
            <a:avLst/>
          </a:prstGeom>
        </p:spPr>
        <p:txBody>
          <a:bodyPr lIns="0" tIns="0" rIns="0" bIns="0" rtlCol="0" anchor="t">
            <a:spAutoFit/>
          </a:bodyPr>
          <a:lstStyle/>
          <a:p>
            <a:pPr algn="ctr">
              <a:lnSpc>
                <a:spcPts val="2800"/>
              </a:lnSpc>
              <a:spcBef>
                <a:spcPct val="0"/>
              </a:spcBef>
            </a:pPr>
            <a:r>
              <a:rPr lang="en-US" sz="2200" b="1" dirty="0">
                <a:solidFill>
                  <a:srgbClr val="000000"/>
                </a:solidFill>
                <a:latin typeface="Century" panose="02040604050505020304" pitchFamily="18" charset="0"/>
                <a:ea typeface="Gordita"/>
                <a:cs typeface="Gordita"/>
                <a:sym typeface="Gordita"/>
              </a:rPr>
              <a:t>Figure 6.1: Volcano Plot on DEGs  </a:t>
            </a:r>
          </a:p>
        </p:txBody>
      </p:sp>
      <p:sp>
        <p:nvSpPr>
          <p:cNvPr id="10" name="TextBox 10">
            <a:extLst>
              <a:ext uri="{FF2B5EF4-FFF2-40B4-BE49-F238E27FC236}">
                <a16:creationId xmlns:a16="http://schemas.microsoft.com/office/drawing/2014/main" id="{39779CA2-B44D-971E-FC76-1F3B4C299773}"/>
              </a:ext>
            </a:extLst>
          </p:cNvPr>
          <p:cNvSpPr txBox="1"/>
          <p:nvPr/>
        </p:nvSpPr>
        <p:spPr>
          <a:xfrm>
            <a:off x="609600" y="3482548"/>
            <a:ext cx="8149417" cy="3754489"/>
          </a:xfrm>
          <a:prstGeom prst="rect">
            <a:avLst/>
          </a:prstGeom>
        </p:spPr>
        <p:txBody>
          <a:bodyPr wrap="square" lIns="0" tIns="0" rIns="0" bIns="0" rtlCol="0" anchor="t">
            <a:spAutoFit/>
          </a:bodyPr>
          <a:lstStyle/>
          <a:p>
            <a:pPr algn="just">
              <a:lnSpc>
                <a:spcPts val="2924"/>
              </a:lnSpc>
            </a:pPr>
            <a:endParaRPr lang="en-US" sz="2101" dirty="0">
              <a:solidFill>
                <a:srgbClr val="000000"/>
              </a:solidFill>
              <a:latin typeface="Gordita"/>
              <a:ea typeface="Gordita"/>
              <a:cs typeface="Gordita"/>
              <a:sym typeface="Gordita"/>
            </a:endParaRPr>
          </a:p>
          <a:p>
            <a:pPr marL="539999" lvl="1" indent="-269999" algn="just">
              <a:lnSpc>
                <a:spcPts val="4301"/>
              </a:lnSpc>
              <a:buFont typeface="Arial"/>
              <a:buChar char="•"/>
            </a:pPr>
            <a:r>
              <a:rPr lang="en-US" sz="2400" dirty="0">
                <a:solidFill>
                  <a:srgbClr val="000000"/>
                </a:solidFill>
                <a:latin typeface="Gordita"/>
                <a:ea typeface="Gordita"/>
                <a:cs typeface="Gordita"/>
                <a:sym typeface="Gordita"/>
              </a:rPr>
              <a:t>Total significant genes found 1471</a:t>
            </a:r>
          </a:p>
          <a:p>
            <a:pPr algn="just">
              <a:lnSpc>
                <a:spcPts val="2580"/>
              </a:lnSpc>
            </a:pPr>
            <a:endParaRPr lang="en-US" sz="2400" dirty="0">
              <a:solidFill>
                <a:srgbClr val="000000"/>
              </a:solidFill>
              <a:latin typeface="Gordita"/>
              <a:ea typeface="Gordita"/>
              <a:cs typeface="Gordita"/>
              <a:sym typeface="Gordita"/>
            </a:endParaRPr>
          </a:p>
          <a:p>
            <a:pPr marL="539999" lvl="1" indent="-269999" algn="just">
              <a:lnSpc>
                <a:spcPts val="4301"/>
              </a:lnSpc>
              <a:buFont typeface="Arial"/>
              <a:buChar char="•"/>
            </a:pPr>
            <a:r>
              <a:rPr lang="en-US" sz="2400" dirty="0">
                <a:solidFill>
                  <a:srgbClr val="000000"/>
                </a:solidFill>
                <a:latin typeface="Gordita"/>
                <a:ea typeface="Gordita"/>
                <a:cs typeface="Gordita"/>
                <a:sym typeface="Gordita"/>
              </a:rPr>
              <a:t>There are upregulated and downregulated genes.</a:t>
            </a:r>
          </a:p>
          <a:p>
            <a:pPr algn="just">
              <a:lnSpc>
                <a:spcPts val="2580"/>
              </a:lnSpc>
            </a:pPr>
            <a:endParaRPr lang="en-US" sz="2400" dirty="0">
              <a:solidFill>
                <a:srgbClr val="000000"/>
              </a:solidFill>
              <a:latin typeface="Gordita"/>
              <a:ea typeface="Gordita"/>
              <a:cs typeface="Gordita"/>
              <a:sym typeface="Gordita"/>
            </a:endParaRPr>
          </a:p>
          <a:p>
            <a:pPr marL="539999" lvl="1" indent="-269999" algn="just">
              <a:lnSpc>
                <a:spcPts val="4301"/>
              </a:lnSpc>
              <a:buFont typeface="Arial"/>
              <a:buChar char="•"/>
            </a:pPr>
            <a:r>
              <a:rPr lang="en-US" sz="2400" dirty="0">
                <a:solidFill>
                  <a:srgbClr val="000000"/>
                </a:solidFill>
                <a:latin typeface="Gordita"/>
                <a:ea typeface="Gordita"/>
                <a:cs typeface="Gordita"/>
                <a:sym typeface="Gordita"/>
              </a:rPr>
              <a:t>There are 564 upregulated and 907 downregulated genes. </a:t>
            </a:r>
          </a:p>
          <a:p>
            <a:pPr algn="just">
              <a:lnSpc>
                <a:spcPts val="4473"/>
              </a:lnSpc>
            </a:pPr>
            <a:endParaRPr lang="en-US" sz="2501" dirty="0">
              <a:solidFill>
                <a:srgbClr val="000000"/>
              </a:solidFill>
              <a:latin typeface="Gordita"/>
              <a:ea typeface="Gordita"/>
              <a:cs typeface="Gordita"/>
              <a:sym typeface="Gordita"/>
            </a:endParaRPr>
          </a:p>
        </p:txBody>
      </p:sp>
      <p:sp>
        <p:nvSpPr>
          <p:cNvPr id="11" name="TextBox 7">
            <a:extLst>
              <a:ext uri="{FF2B5EF4-FFF2-40B4-BE49-F238E27FC236}">
                <a16:creationId xmlns:a16="http://schemas.microsoft.com/office/drawing/2014/main" id="{EE3A7AEA-0379-6E0E-27D4-E62682F0EFB7}"/>
              </a:ext>
            </a:extLst>
          </p:cNvPr>
          <p:cNvSpPr txBox="1"/>
          <p:nvPr/>
        </p:nvSpPr>
        <p:spPr>
          <a:xfrm>
            <a:off x="17263085" y="9222325"/>
            <a:ext cx="472928" cy="466538"/>
          </a:xfrm>
          <a:prstGeom prst="rect">
            <a:avLst/>
          </a:prstGeom>
        </p:spPr>
        <p:txBody>
          <a:bodyPr wrap="square" lIns="0" tIns="0" rIns="0" bIns="0" rtlCol="0" anchor="t">
            <a:spAutoFit/>
          </a:bodyPr>
          <a:lstStyle/>
          <a:p>
            <a:pPr algn="r">
              <a:lnSpc>
                <a:spcPts val="4199"/>
              </a:lnSpc>
            </a:pPr>
            <a:r>
              <a:rPr lang="en-US" sz="2000" dirty="0">
                <a:solidFill>
                  <a:srgbClr val="FFFFFF"/>
                </a:solidFill>
                <a:latin typeface="Avenir"/>
                <a:ea typeface="Avenir"/>
                <a:cs typeface="Avenir"/>
                <a:sym typeface="Avenir"/>
              </a:rPr>
              <a:t>10</a:t>
            </a:r>
          </a:p>
        </p:txBody>
      </p:sp>
      <p:sp>
        <p:nvSpPr>
          <p:cNvPr id="12" name="TextBox 11">
            <a:extLst>
              <a:ext uri="{FF2B5EF4-FFF2-40B4-BE49-F238E27FC236}">
                <a16:creationId xmlns:a16="http://schemas.microsoft.com/office/drawing/2014/main" id="{9CAA217A-B688-AEF1-09E2-932AB8F04661}"/>
              </a:ext>
            </a:extLst>
          </p:cNvPr>
          <p:cNvSpPr txBox="1"/>
          <p:nvPr/>
        </p:nvSpPr>
        <p:spPr>
          <a:xfrm>
            <a:off x="609600" y="2257014"/>
            <a:ext cx="4267200" cy="646330"/>
          </a:xfrm>
          <a:prstGeom prst="rect">
            <a:avLst/>
          </a:prstGeom>
          <a:noFill/>
        </p:spPr>
        <p:txBody>
          <a:bodyPr wrap="square" rtlCol="0">
            <a:spAutoFit/>
          </a:bodyPr>
          <a:lstStyle/>
          <a:p>
            <a:r>
              <a:rPr lang="en-US" sz="3600" b="1" dirty="0">
                <a:solidFill>
                  <a:srgbClr val="000000"/>
                </a:solidFill>
                <a:latin typeface="Gordita"/>
                <a:ea typeface="Gordita"/>
                <a:cs typeface="Gordita"/>
                <a:sym typeface="Gordita"/>
              </a:rPr>
              <a:t>After DEG:</a:t>
            </a:r>
            <a:endParaRPr lang="en-US" sz="3600" b="1" dirty="0"/>
          </a:p>
        </p:txBody>
      </p:sp>
    </p:spTree>
    <p:extLst>
      <p:ext uri="{BB962C8B-B14F-4D97-AF65-F5344CB8AC3E}">
        <p14:creationId xmlns:p14="http://schemas.microsoft.com/office/powerpoint/2010/main" val="2747137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2603</TotalTime>
  <Words>3377</Words>
  <Application>Microsoft Office PowerPoint</Application>
  <PresentationFormat>Custom</PresentationFormat>
  <Paragraphs>417</Paragraphs>
  <Slides>42</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42</vt:i4>
      </vt:variant>
    </vt:vector>
  </HeadingPairs>
  <TitlesOfParts>
    <vt:vector size="57" baseType="lpstr">
      <vt:lpstr>Poppins Semi-Bold</vt:lpstr>
      <vt:lpstr>Arial</vt:lpstr>
      <vt:lpstr>Arial Rounded MT Bold</vt:lpstr>
      <vt:lpstr>Wingdings</vt:lpstr>
      <vt:lpstr>Open Sans Bold</vt:lpstr>
      <vt:lpstr>Aptos</vt:lpstr>
      <vt:lpstr>Gordita Bold</vt:lpstr>
      <vt:lpstr>Avenir</vt:lpstr>
      <vt:lpstr>Comic Sans MS</vt:lpstr>
      <vt:lpstr>Century</vt:lpstr>
      <vt:lpstr>Poppins</vt:lpstr>
      <vt:lpstr>Calibri</vt:lpstr>
      <vt:lpstr>Canva Sans Bold</vt:lpstr>
      <vt:lpstr>Gordita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thesis_draft</dc:title>
  <cp:lastModifiedBy>Rifah Sajida</cp:lastModifiedBy>
  <cp:revision>227</cp:revision>
  <dcterms:created xsi:type="dcterms:W3CDTF">2006-08-16T00:00:00Z</dcterms:created>
  <dcterms:modified xsi:type="dcterms:W3CDTF">2025-08-10T18:51:53Z</dcterms:modified>
  <dc:identifier>DAGqkrzxrCI</dc:identifier>
</cp:coreProperties>
</file>